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302"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278" r:id="rId25"/>
    <p:sldId id="279" r:id="rId26"/>
    <p:sldId id="280" r:id="rId27"/>
    <p:sldId id="281" r:id="rId28"/>
    <p:sldId id="287" r:id="rId29"/>
    <p:sldId id="288" r:id="rId30"/>
    <p:sldId id="282" r:id="rId31"/>
    <p:sldId id="283" r:id="rId32"/>
    <p:sldId id="284" r:id="rId33"/>
    <p:sldId id="289" r:id="rId34"/>
    <p:sldId id="290" r:id="rId35"/>
    <p:sldId id="291" r:id="rId36"/>
    <p:sldId id="285" r:id="rId37"/>
    <p:sldId id="286" r:id="rId38"/>
    <p:sldId id="292" r:id="rId39"/>
    <p:sldId id="332" r:id="rId40"/>
    <p:sldId id="333" r:id="rId41"/>
    <p:sldId id="293" r:id="rId42"/>
    <p:sldId id="294" r:id="rId43"/>
    <p:sldId id="295" r:id="rId44"/>
    <p:sldId id="306" r:id="rId45"/>
    <p:sldId id="304" r:id="rId46"/>
    <p:sldId id="307" r:id="rId47"/>
    <p:sldId id="308" r:id="rId48"/>
    <p:sldId id="296" r:id="rId49"/>
    <p:sldId id="331" r:id="rId50"/>
    <p:sldId id="297" r:id="rId51"/>
    <p:sldId id="336" r:id="rId52"/>
    <p:sldId id="298" r:id="rId53"/>
    <p:sldId id="299" r:id="rId54"/>
    <p:sldId id="300" r:id="rId55"/>
    <p:sldId id="301" r:id="rId56"/>
    <p:sldId id="309" r:id="rId57"/>
    <p:sldId id="317" r:id="rId58"/>
    <p:sldId id="318" r:id="rId59"/>
    <p:sldId id="319" r:id="rId60"/>
    <p:sldId id="316" r:id="rId61"/>
    <p:sldId id="324" r:id="rId62"/>
    <p:sldId id="325" r:id="rId63"/>
    <p:sldId id="326" r:id="rId64"/>
    <p:sldId id="327" r:id="rId65"/>
    <p:sldId id="334" r:id="rId66"/>
    <p:sldId id="310" r:id="rId67"/>
    <p:sldId id="311" r:id="rId68"/>
    <p:sldId id="312" r:id="rId69"/>
    <p:sldId id="328" r:id="rId70"/>
    <p:sldId id="330" r:id="rId71"/>
    <p:sldId id="329" r:id="rId72"/>
    <p:sldId id="313" r:id="rId73"/>
    <p:sldId id="335"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660"/>
  </p:normalViewPr>
  <p:slideViewPr>
    <p:cSldViewPr snapToGrid="0">
      <p:cViewPr varScale="1">
        <p:scale>
          <a:sx n="92" d="100"/>
          <a:sy n="92" d="100"/>
        </p:scale>
        <p:origin x="10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72751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87749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21854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3110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ECF64E-E1CC-4D71-96AE-8E298BBAC099}" type="datetimeFigureOut">
              <a:rPr lang="en-US" smtClean="0"/>
              <a:t>11/11/2014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74294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ECF64E-E1CC-4D71-96AE-8E298BBAC099}" type="datetimeFigureOut">
              <a:rPr lang="en-US" smtClean="0"/>
              <a:t>11/11/2014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24670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ECF64E-E1CC-4D71-96AE-8E298BBAC099}" type="datetimeFigureOut">
              <a:rPr lang="en-US" smtClean="0"/>
              <a:t>11/11/2014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1986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ECF64E-E1CC-4D71-96AE-8E298BBAC099}" type="datetimeFigureOut">
              <a:rPr lang="en-US" smtClean="0"/>
              <a:t>11/11/2014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48264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CF64E-E1CC-4D71-96AE-8E298BBAC099}" type="datetimeFigureOut">
              <a:rPr lang="en-US" smtClean="0"/>
              <a:t>11/11/2014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23231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11/11/2014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55665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11/11/2014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598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F64E-E1CC-4D71-96AE-8E298BBAC099}" type="datetimeFigureOut">
              <a:rPr lang="en-US" smtClean="0"/>
              <a:t>11/11/2014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9B84F-1D1F-4F3A-8DB9-973B61D11FE5}" type="slidenum">
              <a:rPr lang="en-US" smtClean="0"/>
              <a:t>‹#›</a:t>
            </a:fld>
            <a:endParaRPr lang="en-US"/>
          </a:p>
        </p:txBody>
      </p:sp>
    </p:spTree>
    <p:extLst>
      <p:ext uri="{BB962C8B-B14F-4D97-AF65-F5344CB8AC3E}">
        <p14:creationId xmlns:p14="http://schemas.microsoft.com/office/powerpoint/2010/main" val="251382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Property Inspection Demo</a:t>
            </a:r>
            <a:endParaRPr lang="en-US" dirty="0"/>
          </a:p>
        </p:txBody>
      </p:sp>
      <p:sp>
        <p:nvSpPr>
          <p:cNvPr id="3" name="Subtitle 2"/>
          <p:cNvSpPr>
            <a:spLocks noGrp="1"/>
          </p:cNvSpPr>
          <p:nvPr>
            <p:ph type="subTitle" idx="1"/>
          </p:nvPr>
        </p:nvSpPr>
        <p:spPr/>
        <p:txBody>
          <a:bodyPr/>
          <a:lstStyle/>
          <a:p>
            <a:r>
              <a:rPr lang="en-US" dirty="0" smtClean="0"/>
              <a:t>Preparation and Walkthrough</a:t>
            </a:r>
            <a:endParaRPr lang="en-US" dirty="0"/>
          </a:p>
        </p:txBody>
      </p:sp>
    </p:spTree>
    <p:extLst>
      <p:ext uri="{BB962C8B-B14F-4D97-AF65-F5344CB8AC3E}">
        <p14:creationId xmlns:p14="http://schemas.microsoft.com/office/powerpoint/2010/main" val="195232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Properties List</a:t>
            </a:r>
            <a:br>
              <a:rPr lang="en-US" dirty="0" smtClean="0"/>
            </a:br>
            <a:r>
              <a:rPr lang="en-US" sz="3100" dirty="0"/>
              <a:t>The </a:t>
            </a:r>
            <a:r>
              <a:rPr lang="en-US" sz="3100" dirty="0"/>
              <a:t>Property Management My App </a:t>
            </a:r>
            <a:r>
              <a:rPr lang="en-US" sz="3100" dirty="0"/>
              <a:t>provisions the data in this list.  Make sure your list matches the data pictured below.  This list is read only so you should never modify it or have to clean it out.</a:t>
            </a:r>
          </a:p>
        </p:txBody>
      </p:sp>
      <p:pic>
        <p:nvPicPr>
          <p:cNvPr id="2" name="Content Placeholder 1"/>
          <p:cNvPicPr>
            <a:picLocks noGrp="1" noChangeAspect="1"/>
          </p:cNvPicPr>
          <p:nvPr>
            <p:ph idx="1"/>
          </p:nvPr>
        </p:nvPicPr>
        <p:blipFill>
          <a:blip r:embed="rId2"/>
          <a:stretch>
            <a:fillRect/>
          </a:stretch>
        </p:blipFill>
        <p:spPr>
          <a:xfrm>
            <a:off x="1836051" y="2690540"/>
            <a:ext cx="8519898" cy="2621507"/>
          </a:xfrm>
          <a:prstGeom prst="rect">
            <a:avLst/>
          </a:prstGeom>
        </p:spPr>
      </p:pic>
    </p:spTree>
    <p:extLst>
      <p:ext uri="{BB962C8B-B14F-4D97-AF65-F5344CB8AC3E}">
        <p14:creationId xmlns:p14="http://schemas.microsoft.com/office/powerpoint/2010/main" val="229225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732616"/>
          </a:xfrm>
        </p:spPr>
        <p:txBody>
          <a:bodyPr>
            <a:normAutofit fontScale="90000"/>
          </a:bodyPr>
          <a:lstStyle/>
          <a:p>
            <a:r>
              <a:rPr lang="en-US" dirty="0" smtClean="0"/>
              <a:t>Property </a:t>
            </a:r>
            <a:r>
              <a:rPr lang="en-US" dirty="0"/>
              <a:t>Photos</a:t>
            </a:r>
            <a:br>
              <a:rPr lang="en-US" dirty="0"/>
            </a:br>
            <a:r>
              <a:rPr lang="en-US" sz="3100" dirty="0"/>
              <a:t>The </a:t>
            </a:r>
            <a:r>
              <a:rPr lang="en-US" sz="3100" dirty="0"/>
              <a:t>Property Management My App </a:t>
            </a:r>
            <a:r>
              <a:rPr lang="en-US" sz="3100" dirty="0"/>
              <a:t>provisions the data in this list.  Make sure your list matches the data pictured below</a:t>
            </a:r>
            <a:r>
              <a:rPr lang="en-US" sz="3100" dirty="0" smtClean="0"/>
              <a:t>.  The Name values will differ in your tenancy.</a:t>
            </a:r>
            <a:endParaRPr lang="en-US" sz="3100" dirty="0"/>
          </a:p>
        </p:txBody>
      </p:sp>
      <p:pic>
        <p:nvPicPr>
          <p:cNvPr id="2" name="Content Placeholder 1"/>
          <p:cNvPicPr>
            <a:picLocks noGrp="1" noChangeAspect="1"/>
          </p:cNvPicPr>
          <p:nvPr>
            <p:ph idx="1"/>
          </p:nvPr>
        </p:nvPicPr>
        <p:blipFill>
          <a:blip r:embed="rId2"/>
          <a:stretch>
            <a:fillRect/>
          </a:stretch>
        </p:blipFill>
        <p:spPr>
          <a:xfrm>
            <a:off x="838200" y="2822252"/>
            <a:ext cx="10515600" cy="2358083"/>
          </a:xfrm>
          <a:prstGeom prst="rect">
            <a:avLst/>
          </a:prstGeom>
        </p:spPr>
      </p:pic>
    </p:spTree>
    <p:extLst>
      <p:ext uri="{BB962C8B-B14F-4D97-AF65-F5344CB8AC3E}">
        <p14:creationId xmlns:p14="http://schemas.microsoft.com/office/powerpoint/2010/main" val="568814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2055346"/>
          </a:xfrm>
        </p:spPr>
        <p:txBody>
          <a:bodyPr>
            <a:normAutofit fontScale="90000"/>
          </a:bodyPr>
          <a:lstStyle/>
          <a:p>
            <a:r>
              <a:rPr lang="en-US" dirty="0" smtClean="0"/>
              <a:t>Repair People</a:t>
            </a:r>
            <a:br>
              <a:rPr lang="en-US" dirty="0" smtClean="0"/>
            </a:br>
            <a:r>
              <a:rPr lang="en-US" sz="3100" dirty="0"/>
              <a:t>The </a:t>
            </a:r>
            <a:r>
              <a:rPr lang="en-US" sz="3100" dirty="0"/>
              <a:t>Property Management My App </a:t>
            </a:r>
            <a:r>
              <a:rPr lang="en-US" sz="3100" dirty="0"/>
              <a:t>provisions the data in this list.  Make sure your list matches the data pictured below.  This list is read only so you should never modify it or have to clean it out</a:t>
            </a:r>
            <a:r>
              <a:rPr lang="en-US" sz="3100" dirty="0" smtClean="0"/>
              <a:t>.  The Email address domain will match your tenancy.</a:t>
            </a:r>
            <a:endParaRPr lang="en-US" sz="3100" dirty="0"/>
          </a:p>
        </p:txBody>
      </p:sp>
      <p:pic>
        <p:nvPicPr>
          <p:cNvPr id="2" name="Content Placeholder 1"/>
          <p:cNvPicPr>
            <a:picLocks noGrp="1" noChangeAspect="1"/>
          </p:cNvPicPr>
          <p:nvPr>
            <p:ph idx="1"/>
          </p:nvPr>
        </p:nvPicPr>
        <p:blipFill>
          <a:blip r:embed="rId2"/>
          <a:stretch>
            <a:fillRect/>
          </a:stretch>
        </p:blipFill>
        <p:spPr>
          <a:xfrm>
            <a:off x="4148921" y="3014418"/>
            <a:ext cx="3894157" cy="1973751"/>
          </a:xfrm>
          <a:prstGeom prst="rect">
            <a:avLst/>
          </a:prstGeom>
        </p:spPr>
      </p:pic>
    </p:spTree>
    <p:extLst>
      <p:ext uri="{BB962C8B-B14F-4D97-AF65-F5344CB8AC3E}">
        <p14:creationId xmlns:p14="http://schemas.microsoft.com/office/powerpoint/2010/main" val="2495931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759510"/>
          </a:xfrm>
        </p:spPr>
        <p:txBody>
          <a:bodyPr>
            <a:normAutofit fontScale="90000"/>
          </a:bodyPr>
          <a:lstStyle/>
          <a:p>
            <a:r>
              <a:rPr lang="en-US" dirty="0" smtClean="0"/>
              <a:t>Repair </a:t>
            </a:r>
            <a:r>
              <a:rPr lang="en-US" dirty="0"/>
              <a:t>Photos</a:t>
            </a:r>
            <a:br>
              <a:rPr lang="en-US" dirty="0"/>
            </a:br>
            <a:r>
              <a:rPr lang="en-US" sz="3100" dirty="0"/>
              <a:t>The </a:t>
            </a:r>
            <a:r>
              <a:rPr lang="en-US" sz="3100" dirty="0"/>
              <a:t>Property Management My App </a:t>
            </a:r>
            <a:r>
              <a:rPr lang="en-US" sz="3100" dirty="0"/>
              <a:t>provisions the data in this list.  Make sure your list matches the data pictured below.  The Name values will differ in your tenancy.</a:t>
            </a:r>
          </a:p>
        </p:txBody>
      </p:sp>
      <p:pic>
        <p:nvPicPr>
          <p:cNvPr id="2" name="Content Placeholder 1"/>
          <p:cNvPicPr>
            <a:picLocks noGrp="1" noChangeAspect="1"/>
          </p:cNvPicPr>
          <p:nvPr>
            <p:ph idx="1"/>
          </p:nvPr>
        </p:nvPicPr>
        <p:blipFill>
          <a:blip r:embed="rId2"/>
          <a:stretch>
            <a:fillRect/>
          </a:stretch>
        </p:blipFill>
        <p:spPr>
          <a:xfrm>
            <a:off x="838200" y="3219893"/>
            <a:ext cx="10515600" cy="1562802"/>
          </a:xfrm>
          <a:prstGeom prst="rect">
            <a:avLst/>
          </a:prstGeom>
        </p:spPr>
      </p:pic>
    </p:spTree>
    <p:extLst>
      <p:ext uri="{BB962C8B-B14F-4D97-AF65-F5344CB8AC3E}">
        <p14:creationId xmlns:p14="http://schemas.microsoft.com/office/powerpoint/2010/main" val="3881967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2176369"/>
          </a:xfrm>
        </p:spPr>
        <p:txBody>
          <a:bodyPr>
            <a:normAutofit fontScale="90000"/>
          </a:bodyPr>
          <a:lstStyle/>
          <a:p>
            <a:r>
              <a:rPr lang="en-US" dirty="0" smtClean="0"/>
              <a:t>Room Inspection </a:t>
            </a:r>
            <a:r>
              <a:rPr lang="en-US" dirty="0"/>
              <a:t>Photos</a:t>
            </a:r>
            <a:br>
              <a:rPr lang="en-US" dirty="0"/>
            </a:br>
            <a:r>
              <a:rPr lang="en-US" sz="3100" dirty="0"/>
              <a:t>The </a:t>
            </a:r>
            <a:r>
              <a:rPr lang="en-US" sz="3100" dirty="0"/>
              <a:t>Property Management My App </a:t>
            </a:r>
            <a:r>
              <a:rPr lang="en-US" sz="3100" dirty="0"/>
              <a:t>provisions the data in this list.  Make sure your list matches the data pictured below.  The Name values will differ in your tenancy.</a:t>
            </a:r>
            <a:r>
              <a:rPr lang="en-US" dirty="0" smtClean="0"/>
              <a:t/>
            </a:r>
            <a:br>
              <a:rPr lang="en-US" dirty="0" smtClean="0"/>
            </a:br>
            <a:endParaRPr lang="en-US" dirty="0"/>
          </a:p>
        </p:txBody>
      </p:sp>
      <p:pic>
        <p:nvPicPr>
          <p:cNvPr id="2" name="Content Placeholder 1"/>
          <p:cNvPicPr>
            <a:picLocks noGrp="1" noChangeAspect="1"/>
          </p:cNvPicPr>
          <p:nvPr>
            <p:ph idx="1"/>
          </p:nvPr>
        </p:nvPicPr>
        <p:blipFill>
          <a:blip r:embed="rId2"/>
          <a:stretch>
            <a:fillRect/>
          </a:stretch>
        </p:blipFill>
        <p:spPr>
          <a:xfrm>
            <a:off x="838200" y="2662559"/>
            <a:ext cx="10515600" cy="2677470"/>
          </a:xfrm>
          <a:prstGeom prst="rect">
            <a:avLst/>
          </a:prstGeom>
        </p:spPr>
      </p:pic>
    </p:spTree>
    <p:extLst>
      <p:ext uri="{BB962C8B-B14F-4D97-AF65-F5344CB8AC3E}">
        <p14:creationId xmlns:p14="http://schemas.microsoft.com/office/powerpoint/2010/main" val="1321379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799851"/>
          </a:xfrm>
        </p:spPr>
        <p:txBody>
          <a:bodyPr>
            <a:normAutofit fontScale="90000"/>
          </a:bodyPr>
          <a:lstStyle/>
          <a:p>
            <a:r>
              <a:rPr lang="en-US" dirty="0" smtClean="0"/>
              <a:t>Rooms List</a:t>
            </a:r>
            <a:r>
              <a:rPr lang="en-US" sz="3600" dirty="0" smtClean="0"/>
              <a:t>.  </a:t>
            </a:r>
            <a:br>
              <a:rPr lang="en-US" sz="3600" dirty="0" smtClean="0"/>
            </a:br>
            <a:r>
              <a:rPr lang="en-US" sz="3100" dirty="0"/>
              <a:t>The </a:t>
            </a:r>
            <a:r>
              <a:rPr lang="en-US" sz="3100" dirty="0"/>
              <a:t>Property Management My App </a:t>
            </a:r>
            <a:r>
              <a:rPr lang="en-US" sz="3100" dirty="0"/>
              <a:t>provisions the data in this list. The Rooms list has 35 </a:t>
            </a:r>
            <a:r>
              <a:rPr lang="en-US" sz="3100" dirty="0" smtClean="0"/>
              <a:t>entries.</a:t>
            </a:r>
            <a:r>
              <a:rPr lang="en-US" sz="3100" dirty="0"/>
              <a:t> This list is read only so you should never modify it or have to clean it out. </a:t>
            </a:r>
          </a:p>
        </p:txBody>
      </p:sp>
      <p:pic>
        <p:nvPicPr>
          <p:cNvPr id="2" name="Content Placeholder 1"/>
          <p:cNvPicPr>
            <a:picLocks noGrp="1" noChangeAspect="1"/>
          </p:cNvPicPr>
          <p:nvPr>
            <p:ph idx="1"/>
          </p:nvPr>
        </p:nvPicPr>
        <p:blipFill>
          <a:blip r:embed="rId2"/>
          <a:stretch>
            <a:fillRect/>
          </a:stretch>
        </p:blipFill>
        <p:spPr>
          <a:xfrm>
            <a:off x="4994814" y="3585968"/>
            <a:ext cx="2202371" cy="830652"/>
          </a:xfrm>
          <a:prstGeom prst="rect">
            <a:avLst/>
          </a:prstGeom>
        </p:spPr>
      </p:pic>
    </p:spTree>
    <p:extLst>
      <p:ext uri="{BB962C8B-B14F-4D97-AF65-F5344CB8AC3E}">
        <p14:creationId xmlns:p14="http://schemas.microsoft.com/office/powerpoint/2010/main" val="4165272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a:t>
            </a:r>
            <a:endParaRPr lang="en-US" dirty="0"/>
          </a:p>
        </p:txBody>
      </p:sp>
      <p:sp>
        <p:nvSpPr>
          <p:cNvPr id="3" name="Text Placeholder 2"/>
          <p:cNvSpPr>
            <a:spLocks noGrp="1"/>
          </p:cNvSpPr>
          <p:nvPr>
            <p:ph type="body" idx="1"/>
          </p:nvPr>
        </p:nvSpPr>
        <p:spPr/>
        <p:txBody>
          <a:bodyPr/>
          <a:lstStyle/>
          <a:p>
            <a:r>
              <a:rPr lang="en-US" dirty="0" smtClean="0"/>
              <a:t>These following slides describe how to execute the demo, the lists items that are modified during each step, and the emails which are sent.</a:t>
            </a:r>
            <a:endParaRPr lang="en-US" dirty="0"/>
          </a:p>
        </p:txBody>
      </p:sp>
    </p:spTree>
    <p:extLst>
      <p:ext uri="{BB962C8B-B14F-4D97-AF65-F5344CB8AC3E}">
        <p14:creationId xmlns:p14="http://schemas.microsoft.com/office/powerpoint/2010/main" val="2715729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Open Inspection App On iPad</a:t>
            </a:r>
            <a:endParaRPr lang="en-US" dirty="0"/>
          </a:p>
        </p:txBody>
      </p:sp>
      <p:pic>
        <p:nvPicPr>
          <p:cNvPr id="2" name="Content Placeholder 1"/>
          <p:cNvPicPr>
            <a:picLocks noGrp="1" noChangeAspect="1"/>
          </p:cNvPicPr>
          <p:nvPr>
            <p:ph idx="1"/>
          </p:nvPr>
        </p:nvPicPr>
        <p:blipFill>
          <a:blip r:embed="rId2"/>
          <a:stretch>
            <a:fillRect/>
          </a:stretch>
        </p:blipFill>
        <p:spPr>
          <a:xfrm>
            <a:off x="3268794" y="1825625"/>
            <a:ext cx="5654412" cy="4351338"/>
          </a:xfrm>
          <a:prstGeom prst="rect">
            <a:avLst/>
          </a:prstGeom>
        </p:spPr>
      </p:pic>
    </p:spTree>
    <p:extLst>
      <p:ext uri="{BB962C8B-B14F-4D97-AF65-F5344CB8AC3E}">
        <p14:creationId xmlns:p14="http://schemas.microsoft.com/office/powerpoint/2010/main" val="1140780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Sign In</a:t>
            </a:r>
            <a:endParaRPr lang="en-US" dirty="0"/>
          </a:p>
        </p:txBody>
      </p:sp>
      <p:pic>
        <p:nvPicPr>
          <p:cNvPr id="2" name="Content Placeholder 1"/>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2889395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Enter Credentials</a:t>
            </a:r>
            <a:br>
              <a:rPr lang="en-US" dirty="0" smtClean="0"/>
            </a:br>
            <a:r>
              <a:rPr lang="en-US" sz="2200" dirty="0" smtClean="0"/>
              <a:t>Click Keep Me Signed In</a:t>
            </a:r>
            <a:br>
              <a:rPr lang="en-US" sz="2200" dirty="0" smtClean="0"/>
            </a:br>
            <a:r>
              <a:rPr lang="en-US" sz="2200" dirty="0" smtClean="0"/>
              <a:t>Click Sign In</a:t>
            </a:r>
            <a:endParaRPr lang="en-US" dirty="0"/>
          </a:p>
        </p:txBody>
      </p:sp>
      <p:pic>
        <p:nvPicPr>
          <p:cNvPr id="2" name="Content Placeholder 1"/>
          <p:cNvPicPr>
            <a:picLocks noGrp="1" noChangeAspect="1"/>
          </p:cNvPicPr>
          <p:nvPr>
            <p:ph idx="1"/>
          </p:nvPr>
        </p:nvPicPr>
        <p:blipFill>
          <a:blip r:embed="rId2"/>
          <a:stretch>
            <a:fillRect/>
          </a:stretch>
        </p:blipFill>
        <p:spPr>
          <a:xfrm>
            <a:off x="3272569" y="1825625"/>
            <a:ext cx="5646862" cy="4351338"/>
          </a:xfrm>
          <a:prstGeom prst="rect">
            <a:avLst/>
          </a:prstGeom>
        </p:spPr>
      </p:pic>
    </p:spTree>
    <p:extLst>
      <p:ext uri="{BB962C8B-B14F-4D97-AF65-F5344CB8AC3E}">
        <p14:creationId xmlns:p14="http://schemas.microsoft.com/office/powerpoint/2010/main" val="2477140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The Data</a:t>
            </a:r>
            <a:endParaRPr lang="en-US" dirty="0"/>
          </a:p>
        </p:txBody>
      </p:sp>
      <p:sp>
        <p:nvSpPr>
          <p:cNvPr id="3" name="Content Placeholder 2"/>
          <p:cNvSpPr>
            <a:spLocks noGrp="1"/>
          </p:cNvSpPr>
          <p:nvPr>
            <p:ph idx="1"/>
          </p:nvPr>
        </p:nvSpPr>
        <p:spPr/>
        <p:txBody>
          <a:bodyPr/>
          <a:lstStyle/>
          <a:p>
            <a:r>
              <a:rPr lang="en-US" dirty="0" smtClean="0"/>
              <a:t>The following slides illustrates the data that should be in the system when the demo is started.  The </a:t>
            </a:r>
            <a:r>
              <a:rPr lang="en-US" dirty="0" smtClean="0"/>
              <a:t>Property Management My App </a:t>
            </a:r>
            <a:r>
              <a:rPr lang="en-US" dirty="0" smtClean="0"/>
              <a:t>provisions this data.</a:t>
            </a:r>
          </a:p>
          <a:p>
            <a:r>
              <a:rPr lang="en-US" dirty="0" smtClean="0"/>
              <a:t>As you will see, some of the lists are read only and you will never have to delete data in them to reset the demo.</a:t>
            </a:r>
          </a:p>
          <a:p>
            <a:r>
              <a:rPr lang="en-US" dirty="0" smtClean="0"/>
              <a:t>Lists that do not indicate they are read only should be trimmed of extra data to reset the demo.</a:t>
            </a:r>
            <a:endParaRPr lang="en-US" dirty="0"/>
          </a:p>
        </p:txBody>
      </p:sp>
    </p:spTree>
    <p:extLst>
      <p:ext uri="{BB962C8B-B14F-4D97-AF65-F5344CB8AC3E}">
        <p14:creationId xmlns:p14="http://schemas.microsoft.com/office/powerpoint/2010/main" val="961709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Inspection With Plus Icon</a:t>
            </a:r>
            <a:endParaRPr lang="en-US" dirty="0"/>
          </a:p>
        </p:txBody>
      </p:sp>
      <p:pic>
        <p:nvPicPr>
          <p:cNvPr id="2" name="Content Placeholder 1"/>
          <p:cNvPicPr>
            <a:picLocks noGrp="1" noChangeAspect="1"/>
          </p:cNvPicPr>
          <p:nvPr>
            <p:ph idx="1"/>
          </p:nvPr>
        </p:nvPicPr>
        <p:blipFill>
          <a:blip r:embed="rId2"/>
          <a:stretch>
            <a:fillRect/>
          </a:stretch>
        </p:blipFill>
        <p:spPr>
          <a:xfrm>
            <a:off x="3267921" y="1825625"/>
            <a:ext cx="5656157" cy="4351338"/>
          </a:xfrm>
          <a:prstGeom prst="rect">
            <a:avLst/>
          </a:prstGeom>
        </p:spPr>
      </p:pic>
    </p:spTree>
    <p:extLst>
      <p:ext uri="{BB962C8B-B14F-4D97-AF65-F5344CB8AC3E}">
        <p14:creationId xmlns:p14="http://schemas.microsoft.com/office/powerpoint/2010/main" val="201804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Select Bathroom 1</a:t>
            </a:r>
            <a:endParaRPr lang="en-US" dirty="0"/>
          </a:p>
        </p:txBody>
      </p:sp>
      <p:pic>
        <p:nvPicPr>
          <p:cNvPr id="2" name="Content Placeholder 1"/>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1072373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Comments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840261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Camera</a:t>
            </a:r>
            <a:endParaRPr lang="en-US" dirty="0"/>
          </a:p>
        </p:txBody>
      </p:sp>
      <p:pic>
        <p:nvPicPr>
          <p:cNvPr id="4" name="Content Placeholder 3"/>
          <p:cNvPicPr>
            <a:picLocks noGrp="1" noChangeAspect="1"/>
          </p:cNvPicPr>
          <p:nvPr>
            <p:ph idx="1"/>
          </p:nvPr>
        </p:nvPicPr>
        <p:blipFill>
          <a:blip r:embed="rId2"/>
          <a:stretch>
            <a:fillRect/>
          </a:stretch>
        </p:blipFill>
        <p:spPr>
          <a:xfrm>
            <a:off x="3269964" y="1825625"/>
            <a:ext cx="5652072" cy="4351338"/>
          </a:xfrm>
          <a:prstGeom prst="rect">
            <a:avLst/>
          </a:prstGeom>
        </p:spPr>
      </p:pic>
    </p:spTree>
    <p:extLst>
      <p:ext uri="{BB962C8B-B14F-4D97-AF65-F5344CB8AC3E}">
        <p14:creationId xmlns:p14="http://schemas.microsoft.com/office/powerpoint/2010/main" val="1225735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Select Photo On Simulator Or Take Picture On iPad</a:t>
            </a:r>
            <a:endParaRPr lang="en-US" sz="4000" dirty="0"/>
          </a:p>
        </p:txBody>
      </p:sp>
      <p:pic>
        <p:nvPicPr>
          <p:cNvPr id="4" name="Content Placeholder 3"/>
          <p:cNvPicPr>
            <a:picLocks noGrp="1" noChangeAspect="1"/>
          </p:cNvPicPr>
          <p:nvPr>
            <p:ph idx="1"/>
          </p:nvPr>
        </p:nvPicPr>
        <p:blipFill>
          <a:blip r:embed="rId2"/>
          <a:stretch>
            <a:fillRect/>
          </a:stretch>
        </p:blipFill>
        <p:spPr>
          <a:xfrm>
            <a:off x="3271703" y="1825625"/>
            <a:ext cx="5648594" cy="4351338"/>
          </a:xfrm>
          <a:prstGeom prst="rect">
            <a:avLst/>
          </a:prstGeom>
        </p:spPr>
      </p:pic>
    </p:spTree>
    <p:extLst>
      <p:ext uri="{BB962C8B-B14F-4D97-AF65-F5344CB8AC3E}">
        <p14:creationId xmlns:p14="http://schemas.microsoft.com/office/powerpoint/2010/main" val="3201023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Comments</a:t>
            </a:r>
            <a:endParaRPr lang="en-US" dirty="0"/>
          </a:p>
        </p:txBody>
      </p:sp>
      <p:pic>
        <p:nvPicPr>
          <p:cNvPr id="6" name="Content Placeholder 5"/>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1280354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Done</a:t>
            </a:r>
            <a:endParaRPr lang="en-US" dirty="0"/>
          </a:p>
        </p:txBody>
      </p:sp>
      <p:pic>
        <p:nvPicPr>
          <p:cNvPr id="4" name="Content Placeholder 3"/>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3786936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 is Uploaded</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2005515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Comment is created in Inspection Comments List</a:t>
            </a:r>
            <a:endParaRPr lang="en-US" dirty="0"/>
          </a:p>
        </p:txBody>
      </p:sp>
      <p:pic>
        <p:nvPicPr>
          <p:cNvPr id="4" name="Content Placeholder 3"/>
          <p:cNvPicPr>
            <a:picLocks noGrp="1" noChangeAspect="1"/>
          </p:cNvPicPr>
          <p:nvPr>
            <p:ph idx="1"/>
          </p:nvPr>
        </p:nvPicPr>
        <p:blipFill>
          <a:blip r:embed="rId2"/>
          <a:stretch>
            <a:fillRect/>
          </a:stretch>
        </p:blipFill>
        <p:spPr>
          <a:xfrm>
            <a:off x="3905060" y="2229490"/>
            <a:ext cx="4381880" cy="3543607"/>
          </a:xfrm>
          <a:prstGeom prst="rect">
            <a:avLst/>
          </a:prstGeom>
        </p:spPr>
      </p:pic>
    </p:spTree>
    <p:extLst>
      <p:ext uri="{BB962C8B-B14F-4D97-AF65-F5344CB8AC3E}">
        <p14:creationId xmlns:p14="http://schemas.microsoft.com/office/powerpoint/2010/main" val="2804273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is added to Room Inspection Photos Library</a:t>
            </a:r>
            <a:endParaRPr lang="en-US" dirty="0"/>
          </a:p>
        </p:txBody>
      </p:sp>
      <p:pic>
        <p:nvPicPr>
          <p:cNvPr id="4" name="Content Placeholder 3"/>
          <p:cNvPicPr>
            <a:picLocks noGrp="1" noChangeAspect="1"/>
          </p:cNvPicPr>
          <p:nvPr>
            <p:ph idx="1"/>
          </p:nvPr>
        </p:nvPicPr>
        <p:blipFill>
          <a:blip r:embed="rId2"/>
          <a:stretch>
            <a:fillRect/>
          </a:stretch>
        </p:blipFill>
        <p:spPr>
          <a:xfrm>
            <a:off x="838200" y="2451140"/>
            <a:ext cx="10515600" cy="3100308"/>
          </a:xfrm>
          <a:prstGeom prst="rect">
            <a:avLst/>
          </a:prstGeom>
        </p:spPr>
      </p:pic>
    </p:spTree>
    <p:extLst>
      <p:ext uri="{BB962C8B-B14F-4D97-AF65-F5344CB8AC3E}">
        <p14:creationId xmlns:p14="http://schemas.microsoft.com/office/powerpoint/2010/main" val="3982405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Calendars</a:t>
            </a:r>
            <a:endParaRPr lang="en-US" dirty="0"/>
          </a:p>
        </p:txBody>
      </p:sp>
      <p:sp>
        <p:nvSpPr>
          <p:cNvPr id="3" name="Content Placeholder 2"/>
          <p:cNvSpPr>
            <a:spLocks noGrp="1"/>
          </p:cNvSpPr>
          <p:nvPr>
            <p:ph idx="1"/>
          </p:nvPr>
        </p:nvSpPr>
        <p:spPr/>
        <p:txBody>
          <a:bodyPr/>
          <a:lstStyle/>
          <a:p>
            <a:r>
              <a:rPr lang="en-US" dirty="0" smtClean="0"/>
              <a:t>Log into OWA with Ron Gabel and delete all calendar invites for the day after the demo.  For example, if you are doing the demo on the October 28 then delete all entries on the October 29.</a:t>
            </a:r>
            <a:endParaRPr lang="en-US" dirty="0"/>
          </a:p>
        </p:txBody>
      </p:sp>
    </p:spTree>
    <p:extLst>
      <p:ext uri="{BB962C8B-B14F-4D97-AF65-F5344CB8AC3E}">
        <p14:creationId xmlns:p14="http://schemas.microsoft.com/office/powerpoint/2010/main" val="1244245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Bathroom 2</a:t>
            </a:r>
            <a:endParaRPr lang="en-US" dirty="0"/>
          </a:p>
        </p:txBody>
      </p:sp>
      <p:pic>
        <p:nvPicPr>
          <p:cNvPr id="4" name="Content Placeholder 3"/>
          <p:cNvPicPr>
            <a:picLocks noGrp="1" noChangeAspect="1"/>
          </p:cNvPicPr>
          <p:nvPr>
            <p:ph idx="1"/>
          </p:nvPr>
        </p:nvPicPr>
        <p:blipFill>
          <a:blip r:embed="rId2"/>
          <a:stretch>
            <a:fillRect/>
          </a:stretch>
        </p:blipFill>
        <p:spPr>
          <a:xfrm>
            <a:off x="3274611" y="1825625"/>
            <a:ext cx="5642778" cy="4351338"/>
          </a:xfrm>
          <a:prstGeom prst="rect">
            <a:avLst/>
          </a:prstGeom>
        </p:spPr>
      </p:pic>
    </p:spTree>
    <p:extLst>
      <p:ext uri="{BB962C8B-B14F-4D97-AF65-F5344CB8AC3E}">
        <p14:creationId xmlns:p14="http://schemas.microsoft.com/office/powerpoint/2010/main" val="117820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Incidents</a:t>
            </a:r>
            <a:endParaRPr lang="en-US" dirty="0"/>
          </a:p>
        </p:txBody>
      </p:sp>
      <p:pic>
        <p:nvPicPr>
          <p:cNvPr id="4" name="Content Placeholder 3"/>
          <p:cNvPicPr>
            <a:picLocks noGrp="1" noChangeAspect="1"/>
          </p:cNvPicPr>
          <p:nvPr>
            <p:ph idx="1"/>
          </p:nvPr>
        </p:nvPicPr>
        <p:blipFill>
          <a:blip r:embed="rId2"/>
          <a:stretch>
            <a:fillRect/>
          </a:stretch>
        </p:blipFill>
        <p:spPr>
          <a:xfrm>
            <a:off x="3274611" y="1825625"/>
            <a:ext cx="5642778" cy="4351338"/>
          </a:xfrm>
          <a:prstGeom prst="rect">
            <a:avLst/>
          </a:prstGeom>
        </p:spPr>
      </p:pic>
    </p:spTree>
    <p:extLst>
      <p:ext uri="{BB962C8B-B14F-4D97-AF65-F5344CB8AC3E}">
        <p14:creationId xmlns:p14="http://schemas.microsoft.com/office/powerpoint/2010/main" val="49201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Just like you did in the Inspection Comments popup, take a picture and enter comments.  Then, select an Incident Type and click Done.</a:t>
            </a:r>
            <a:endParaRPr lang="en-US" dirty="0"/>
          </a:p>
        </p:txBody>
      </p:sp>
      <p:pic>
        <p:nvPicPr>
          <p:cNvPr id="4" name="Content Placeholder 3"/>
          <p:cNvPicPr>
            <a:picLocks noGrp="1" noChangeAspect="1"/>
          </p:cNvPicPr>
          <p:nvPr>
            <p:ph idx="1"/>
          </p:nvPr>
        </p:nvPicPr>
        <p:blipFill>
          <a:blip r:embed="rId2"/>
          <a:stretch>
            <a:fillRect/>
          </a:stretch>
        </p:blipFill>
        <p:spPr>
          <a:xfrm>
            <a:off x="3281283" y="1825625"/>
            <a:ext cx="5629434" cy="4351338"/>
          </a:xfrm>
          <a:prstGeom prst="rect">
            <a:avLst/>
          </a:prstGeom>
        </p:spPr>
      </p:pic>
    </p:spTree>
    <p:extLst>
      <p:ext uri="{BB962C8B-B14F-4D97-AF65-F5344CB8AC3E}">
        <p14:creationId xmlns:p14="http://schemas.microsoft.com/office/powerpoint/2010/main" val="3111953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is created in Incidents List</a:t>
            </a:r>
            <a:endParaRPr lang="en-US" dirty="0"/>
          </a:p>
        </p:txBody>
      </p:sp>
      <p:pic>
        <p:nvPicPr>
          <p:cNvPr id="5" name="Content Placeholder 4"/>
          <p:cNvPicPr>
            <a:picLocks noGrp="1" noChangeAspect="1"/>
          </p:cNvPicPr>
          <p:nvPr>
            <p:ph idx="1"/>
          </p:nvPr>
        </p:nvPicPr>
        <p:blipFill>
          <a:blip r:embed="rId2"/>
          <a:stretch>
            <a:fillRect/>
          </a:stretch>
        </p:blipFill>
        <p:spPr>
          <a:xfrm>
            <a:off x="838200" y="2514431"/>
            <a:ext cx="10515600" cy="2973725"/>
          </a:xfrm>
          <a:prstGeom prst="rect">
            <a:avLst/>
          </a:prstGeom>
        </p:spPr>
      </p:pic>
    </p:spTree>
    <p:extLst>
      <p:ext uri="{BB962C8B-B14F-4D97-AF65-F5344CB8AC3E}">
        <p14:creationId xmlns:p14="http://schemas.microsoft.com/office/powerpoint/2010/main" val="3388000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is added to Room Inspection Photos Library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80974" y="1970138"/>
            <a:ext cx="12035111" cy="3649612"/>
          </a:xfrm>
          <a:prstGeom prst="rect">
            <a:avLst/>
          </a:prstGeom>
        </p:spPr>
      </p:pic>
    </p:spTree>
    <p:extLst>
      <p:ext uri="{BB962C8B-B14F-4D97-AF65-F5344CB8AC3E}">
        <p14:creationId xmlns:p14="http://schemas.microsoft.com/office/powerpoint/2010/main" val="1434029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is created for Dispatcher</a:t>
            </a:r>
            <a:endParaRPr lang="en-US" dirty="0"/>
          </a:p>
        </p:txBody>
      </p:sp>
      <p:pic>
        <p:nvPicPr>
          <p:cNvPr id="4" name="Content Placeholder 3"/>
          <p:cNvPicPr>
            <a:picLocks noGrp="1" noChangeAspect="1"/>
          </p:cNvPicPr>
          <p:nvPr>
            <p:ph idx="1"/>
          </p:nvPr>
        </p:nvPicPr>
        <p:blipFill>
          <a:blip r:embed="rId2"/>
          <a:stretch>
            <a:fillRect/>
          </a:stretch>
        </p:blipFill>
        <p:spPr>
          <a:xfrm>
            <a:off x="2671545" y="2019300"/>
            <a:ext cx="6064996" cy="3403242"/>
          </a:xfrm>
          <a:prstGeom prst="rect">
            <a:avLst/>
          </a:prstGeom>
        </p:spPr>
      </p:pic>
    </p:spTree>
    <p:extLst>
      <p:ext uri="{BB962C8B-B14F-4D97-AF65-F5344CB8AC3E}">
        <p14:creationId xmlns:p14="http://schemas.microsoft.com/office/powerpoint/2010/main" val="486623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Inspection</a:t>
            </a:r>
            <a:endParaRPr lang="en-US" dirty="0"/>
          </a:p>
        </p:txBody>
      </p:sp>
      <p:pic>
        <p:nvPicPr>
          <p:cNvPr id="4" name="Content Placeholder 3"/>
          <p:cNvPicPr>
            <a:picLocks noGrp="1" noChangeAspect="1"/>
          </p:cNvPicPr>
          <p:nvPr>
            <p:ph idx="1"/>
          </p:nvPr>
        </p:nvPicPr>
        <p:blipFill>
          <a:blip r:embed="rId2"/>
          <a:stretch>
            <a:fillRect/>
          </a:stretch>
        </p:blipFill>
        <p:spPr>
          <a:xfrm>
            <a:off x="3276659" y="1825625"/>
            <a:ext cx="5638681" cy="4351338"/>
          </a:xfrm>
          <a:prstGeom prst="rect">
            <a:avLst/>
          </a:prstGeom>
        </p:spPr>
      </p:pic>
    </p:spTree>
    <p:extLst>
      <p:ext uri="{BB962C8B-B14F-4D97-AF65-F5344CB8AC3E}">
        <p14:creationId xmlns:p14="http://schemas.microsoft.com/office/powerpoint/2010/main" val="1158311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Confirmation</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2731755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is updated with Finalized Date</a:t>
            </a:r>
            <a:endParaRPr lang="en-US" dirty="0"/>
          </a:p>
        </p:txBody>
      </p:sp>
      <p:pic>
        <p:nvPicPr>
          <p:cNvPr id="4" name="Content Placeholder 3"/>
          <p:cNvPicPr>
            <a:picLocks noGrp="1" noChangeAspect="1"/>
          </p:cNvPicPr>
          <p:nvPr>
            <p:ph idx="1"/>
          </p:nvPr>
        </p:nvPicPr>
        <p:blipFill>
          <a:blip r:embed="rId2"/>
          <a:stretch>
            <a:fillRect/>
          </a:stretch>
        </p:blipFill>
        <p:spPr>
          <a:xfrm>
            <a:off x="4503211" y="1825625"/>
            <a:ext cx="3185577" cy="4351338"/>
          </a:xfrm>
          <a:prstGeom prst="rect">
            <a:avLst/>
          </a:prstGeom>
        </p:spPr>
      </p:pic>
    </p:spTree>
    <p:extLst>
      <p:ext uri="{BB962C8B-B14F-4D97-AF65-F5344CB8AC3E}">
        <p14:creationId xmlns:p14="http://schemas.microsoft.com/office/powerpoint/2010/main" val="97043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Inspection report email is sent to property owner and dispatcher</a:t>
            </a:r>
            <a:br>
              <a:rPr lang="en-US" dirty="0" smtClean="0"/>
            </a:br>
            <a:r>
              <a:rPr lang="en-US" sz="2700" dirty="0" smtClean="0"/>
              <a:t>Log in with Dispatcher account to see the email</a:t>
            </a:r>
            <a:endParaRPr lang="en-US" sz="2700" dirty="0"/>
          </a:p>
        </p:txBody>
      </p:sp>
      <p:pic>
        <p:nvPicPr>
          <p:cNvPr id="4" name="Content Placeholder 3"/>
          <p:cNvPicPr>
            <a:picLocks noGrp="1" noChangeAspect="1"/>
          </p:cNvPicPr>
          <p:nvPr>
            <p:ph idx="1"/>
          </p:nvPr>
        </p:nvPicPr>
        <p:blipFill>
          <a:blip r:embed="rId2"/>
          <a:stretch>
            <a:fillRect/>
          </a:stretch>
        </p:blipFill>
        <p:spPr>
          <a:xfrm>
            <a:off x="1274344" y="1825625"/>
            <a:ext cx="9643312" cy="4351338"/>
          </a:xfrm>
          <a:prstGeom prst="rect">
            <a:avLst/>
          </a:prstGeom>
        </p:spPr>
      </p:pic>
    </p:spTree>
    <p:extLst>
      <p:ext uri="{BB962C8B-B14F-4D97-AF65-F5344CB8AC3E}">
        <p14:creationId xmlns:p14="http://schemas.microsoft.com/office/powerpoint/2010/main" val="3880968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Incidents List</a:t>
            </a:r>
            <a:br>
              <a:rPr lang="en-US" dirty="0" smtClean="0"/>
            </a:br>
            <a:r>
              <a:rPr lang="en-US" sz="3100" dirty="0" smtClean="0"/>
              <a:t>The </a:t>
            </a:r>
            <a:r>
              <a:rPr lang="en-US" sz="3100" dirty="0"/>
              <a:t>Property Management My App provisions </a:t>
            </a:r>
            <a:r>
              <a:rPr lang="en-US" sz="3100" dirty="0" smtClean="0"/>
              <a:t>the data in this list.  Make sure your list matches the data pictured below.</a:t>
            </a:r>
            <a:endParaRPr lang="en-US" sz="3100" dirty="0"/>
          </a:p>
        </p:txBody>
      </p:sp>
      <p:pic>
        <p:nvPicPr>
          <p:cNvPr id="8" name="Content Placeholder 7"/>
          <p:cNvPicPr>
            <a:picLocks noGrp="1" noChangeAspect="1"/>
          </p:cNvPicPr>
          <p:nvPr>
            <p:ph idx="1"/>
          </p:nvPr>
        </p:nvPicPr>
        <p:blipFill>
          <a:blip r:embed="rId2"/>
          <a:stretch>
            <a:fillRect/>
          </a:stretch>
        </p:blipFill>
        <p:spPr>
          <a:xfrm>
            <a:off x="838200" y="2658943"/>
            <a:ext cx="10515600" cy="2684702"/>
          </a:xfrm>
          <a:prstGeom prst="rect">
            <a:avLst/>
          </a:prstGeom>
        </p:spPr>
      </p:pic>
    </p:spTree>
    <p:extLst>
      <p:ext uri="{BB962C8B-B14F-4D97-AF65-F5344CB8AC3E}">
        <p14:creationId xmlns:p14="http://schemas.microsoft.com/office/powerpoint/2010/main" val="2667565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Email with Task to Assign Repair Person is sent to dispatcher</a:t>
            </a:r>
            <a:br>
              <a:rPr lang="en-US" dirty="0" smtClean="0"/>
            </a:br>
            <a:r>
              <a:rPr lang="en-US" sz="3100" dirty="0" smtClean="0"/>
              <a:t>Log in with Dispatcher account to see the email</a:t>
            </a:r>
            <a:endParaRPr lang="en-US" sz="3100" dirty="0"/>
          </a:p>
        </p:txBody>
      </p:sp>
      <p:pic>
        <p:nvPicPr>
          <p:cNvPr id="4" name="Content Placeholder 3"/>
          <p:cNvPicPr>
            <a:picLocks noGrp="1" noChangeAspect="1"/>
          </p:cNvPicPr>
          <p:nvPr>
            <p:ph idx="1"/>
          </p:nvPr>
        </p:nvPicPr>
        <p:blipFill>
          <a:blip r:embed="rId2"/>
          <a:stretch>
            <a:fillRect/>
          </a:stretch>
        </p:blipFill>
        <p:spPr>
          <a:xfrm>
            <a:off x="1935119" y="2252352"/>
            <a:ext cx="8321761" cy="3497883"/>
          </a:xfrm>
          <a:prstGeom prst="rect">
            <a:avLst/>
          </a:prstGeom>
        </p:spPr>
      </p:pic>
    </p:spTree>
    <p:extLst>
      <p:ext uri="{BB962C8B-B14F-4D97-AF65-F5344CB8AC3E}">
        <p14:creationId xmlns:p14="http://schemas.microsoft.com/office/powerpoint/2010/main" val="3650373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t>
            </a:r>
            <a:r>
              <a:rPr lang="en-US" dirty="0"/>
              <a:t>Property Management </a:t>
            </a:r>
            <a:r>
              <a:rPr lang="en-US" dirty="0" smtClean="0"/>
              <a:t>My App </a:t>
            </a:r>
            <a:r>
              <a:rPr lang="en-US" dirty="0" smtClean="0"/>
              <a:t>Dashboard</a:t>
            </a:r>
            <a:r>
              <a:rPr lang="en-US" dirty="0" smtClean="0"/>
              <a:t>, click Need Repair</a:t>
            </a:r>
            <a:endParaRPr lang="en-US" dirty="0"/>
          </a:p>
        </p:txBody>
      </p:sp>
      <p:pic>
        <p:nvPicPr>
          <p:cNvPr id="4" name="Content Placeholder 3"/>
          <p:cNvPicPr>
            <a:picLocks noGrp="1" noChangeAspect="1"/>
          </p:cNvPicPr>
          <p:nvPr>
            <p:ph idx="1"/>
          </p:nvPr>
        </p:nvPicPr>
        <p:blipFill>
          <a:blip r:embed="rId2"/>
          <a:stretch>
            <a:fillRect/>
          </a:stretch>
        </p:blipFill>
        <p:spPr>
          <a:xfrm>
            <a:off x="1589948" y="1825625"/>
            <a:ext cx="9012103" cy="4351338"/>
          </a:xfrm>
          <a:prstGeom prst="rect">
            <a:avLst/>
          </a:prstGeom>
        </p:spPr>
      </p:pic>
    </p:spTree>
    <p:extLst>
      <p:ext uri="{BB962C8B-B14F-4D97-AF65-F5344CB8AC3E}">
        <p14:creationId xmlns:p14="http://schemas.microsoft.com/office/powerpoint/2010/main" val="293979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Scheduled</a:t>
            </a:r>
            <a:endParaRPr lang="en-US" dirty="0"/>
          </a:p>
        </p:txBody>
      </p:sp>
      <p:pic>
        <p:nvPicPr>
          <p:cNvPr id="4" name="Content Placeholder 3"/>
          <p:cNvPicPr>
            <a:picLocks noGrp="1" noChangeAspect="1"/>
          </p:cNvPicPr>
          <p:nvPr>
            <p:ph idx="1"/>
          </p:nvPr>
        </p:nvPicPr>
        <p:blipFill>
          <a:blip r:embed="rId2"/>
          <a:stretch>
            <a:fillRect/>
          </a:stretch>
        </p:blipFill>
        <p:spPr>
          <a:xfrm>
            <a:off x="1589948" y="1825625"/>
            <a:ext cx="9012103" cy="4351338"/>
          </a:xfrm>
          <a:prstGeom prst="rect">
            <a:avLst/>
          </a:prstGeom>
        </p:spPr>
      </p:pic>
    </p:spTree>
    <p:extLst>
      <p:ext uri="{BB962C8B-B14F-4D97-AF65-F5344CB8AC3E}">
        <p14:creationId xmlns:p14="http://schemas.microsoft.com/office/powerpoint/2010/main" val="221295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comments, select Ron Gabel, select Time, click Schedule Repair</a:t>
            </a:r>
            <a:endParaRPr lang="en-US" dirty="0"/>
          </a:p>
        </p:txBody>
      </p:sp>
      <p:pic>
        <p:nvPicPr>
          <p:cNvPr id="4" name="Content Placeholder 3"/>
          <p:cNvPicPr>
            <a:picLocks noGrp="1" noChangeAspect="1"/>
          </p:cNvPicPr>
          <p:nvPr>
            <p:ph idx="1"/>
          </p:nvPr>
        </p:nvPicPr>
        <p:blipFill>
          <a:blip r:embed="rId2"/>
          <a:stretch>
            <a:fillRect/>
          </a:stretch>
        </p:blipFill>
        <p:spPr>
          <a:xfrm>
            <a:off x="2417958" y="1825625"/>
            <a:ext cx="7356084" cy="4351338"/>
          </a:xfrm>
          <a:prstGeom prst="rect">
            <a:avLst/>
          </a:prstGeom>
        </p:spPr>
      </p:pic>
    </p:spTree>
    <p:extLst>
      <p:ext uri="{BB962C8B-B14F-4D97-AF65-F5344CB8AC3E}">
        <p14:creationId xmlns:p14="http://schemas.microsoft.com/office/powerpoint/2010/main" val="1478432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Incident is updated to reflect Status, Repair Scheduled Date, and Repair Person assigned</a:t>
            </a:r>
            <a:endParaRPr lang="en-US" dirty="0"/>
          </a:p>
        </p:txBody>
      </p:sp>
      <p:pic>
        <p:nvPicPr>
          <p:cNvPr id="4" name="Content Placeholder 3"/>
          <p:cNvPicPr>
            <a:picLocks noGrp="1" noChangeAspect="1"/>
          </p:cNvPicPr>
          <p:nvPr>
            <p:ph idx="1"/>
          </p:nvPr>
        </p:nvPicPr>
        <p:blipFill>
          <a:blip r:embed="rId2"/>
          <a:stretch>
            <a:fillRect/>
          </a:stretch>
        </p:blipFill>
        <p:spPr>
          <a:xfrm>
            <a:off x="838200" y="2468297"/>
            <a:ext cx="10515600" cy="3065994"/>
          </a:xfrm>
          <a:prstGeom prst="rect">
            <a:avLst/>
          </a:prstGeom>
        </p:spPr>
      </p:pic>
    </p:spTree>
    <p:extLst>
      <p:ext uri="{BB962C8B-B14F-4D97-AF65-F5344CB8AC3E}">
        <p14:creationId xmlns:p14="http://schemas.microsoft.com/office/powerpoint/2010/main" val="3162850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for Dispatcher is completed</a:t>
            </a:r>
            <a:br>
              <a:rPr lang="en-US" dirty="0" smtClean="0"/>
            </a:br>
            <a:r>
              <a:rPr lang="en-US" dirty="0" smtClean="0"/>
              <a:t>Workflow Task for Repair Person is created</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464848" y="2052415"/>
            <a:ext cx="6760802" cy="3897758"/>
          </a:xfrm>
          <a:prstGeom prst="rect">
            <a:avLst/>
          </a:prstGeom>
        </p:spPr>
      </p:pic>
    </p:spTree>
    <p:extLst>
      <p:ext uri="{BB962C8B-B14F-4D97-AF65-F5344CB8AC3E}">
        <p14:creationId xmlns:p14="http://schemas.microsoft.com/office/powerpoint/2010/main" val="3759363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the header</a:t>
            </a:r>
            <a:endParaRPr lang="en-US" dirty="0"/>
          </a:p>
        </p:txBody>
      </p:sp>
      <p:pic>
        <p:nvPicPr>
          <p:cNvPr id="4" name="Content Placeholder 3"/>
          <p:cNvPicPr>
            <a:picLocks noGrp="1" noChangeAspect="1"/>
          </p:cNvPicPr>
          <p:nvPr>
            <p:ph idx="1"/>
          </p:nvPr>
        </p:nvPicPr>
        <p:blipFill>
          <a:blip r:embed="rId2"/>
          <a:stretch>
            <a:fillRect/>
          </a:stretch>
        </p:blipFill>
        <p:spPr>
          <a:xfrm>
            <a:off x="2359062" y="1825625"/>
            <a:ext cx="7473875" cy="4351338"/>
          </a:xfrm>
          <a:prstGeom prst="rect">
            <a:avLst/>
          </a:prstGeom>
        </p:spPr>
      </p:pic>
    </p:spTree>
    <p:extLst>
      <p:ext uri="{BB962C8B-B14F-4D97-AF65-F5344CB8AC3E}">
        <p14:creationId xmlns:p14="http://schemas.microsoft.com/office/powerpoint/2010/main" val="1813023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Need Repair</a:t>
            </a:r>
            <a:r>
              <a:rPr lang="en-US" dirty="0"/>
              <a:t> </a:t>
            </a:r>
            <a:r>
              <a:rPr lang="en-US" dirty="0" smtClean="0"/>
              <a:t>and mention the repair is scheduled</a:t>
            </a:r>
            <a:endParaRPr lang="en-US" dirty="0"/>
          </a:p>
        </p:txBody>
      </p:sp>
      <p:pic>
        <p:nvPicPr>
          <p:cNvPr id="4" name="Content Placeholder 3"/>
          <p:cNvPicPr>
            <a:picLocks noGrp="1" noChangeAspect="1"/>
          </p:cNvPicPr>
          <p:nvPr>
            <p:ph idx="1"/>
          </p:nvPr>
        </p:nvPicPr>
        <p:blipFill>
          <a:blip r:embed="rId2"/>
          <a:stretch>
            <a:fillRect/>
          </a:stretch>
        </p:blipFill>
        <p:spPr>
          <a:xfrm>
            <a:off x="1606677" y="1825625"/>
            <a:ext cx="8978645" cy="4351338"/>
          </a:xfrm>
          <a:prstGeom prst="rect">
            <a:avLst/>
          </a:prstGeom>
        </p:spPr>
      </p:pic>
    </p:spTree>
    <p:extLst>
      <p:ext uri="{BB962C8B-B14F-4D97-AF65-F5344CB8AC3E}">
        <p14:creationId xmlns:p14="http://schemas.microsoft.com/office/powerpoint/2010/main" val="3229123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 Calendar Invite Sent To Ron Gabel And </a:t>
            </a:r>
            <a:r>
              <a:rPr lang="en-US" dirty="0"/>
              <a:t>Accept</a:t>
            </a:r>
            <a:br>
              <a:rPr lang="en-US" dirty="0"/>
            </a:br>
            <a:r>
              <a:rPr lang="en-US" sz="2700" dirty="0"/>
              <a:t>Log in with </a:t>
            </a:r>
            <a:r>
              <a:rPr lang="en-US" sz="2700" dirty="0" smtClean="0"/>
              <a:t>Repair Person </a:t>
            </a:r>
            <a:r>
              <a:rPr lang="en-US" sz="2700" dirty="0"/>
              <a:t>account to see the email</a:t>
            </a:r>
          </a:p>
        </p:txBody>
      </p:sp>
      <p:pic>
        <p:nvPicPr>
          <p:cNvPr id="4" name="Content Placeholder 3"/>
          <p:cNvPicPr>
            <a:picLocks noGrp="1" noChangeAspect="1"/>
          </p:cNvPicPr>
          <p:nvPr>
            <p:ph idx="1"/>
          </p:nvPr>
        </p:nvPicPr>
        <p:blipFill>
          <a:blip r:embed="rId2"/>
          <a:stretch>
            <a:fillRect/>
          </a:stretch>
        </p:blipFill>
        <p:spPr>
          <a:xfrm>
            <a:off x="2765771" y="2248542"/>
            <a:ext cx="6660457" cy="3505504"/>
          </a:xfrm>
          <a:prstGeom prst="rect">
            <a:avLst/>
          </a:prstGeom>
        </p:spPr>
      </p:pic>
    </p:spTree>
    <p:extLst>
      <p:ext uri="{BB962C8B-B14F-4D97-AF65-F5344CB8AC3E}">
        <p14:creationId xmlns:p14="http://schemas.microsoft.com/office/powerpoint/2010/main" val="3797714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Calendar Event</a:t>
            </a:r>
            <a:endParaRPr lang="en-US" dirty="0"/>
          </a:p>
        </p:txBody>
      </p:sp>
      <p:pic>
        <p:nvPicPr>
          <p:cNvPr id="4" name="Content Placeholder 3"/>
          <p:cNvPicPr>
            <a:picLocks noGrp="1" noChangeAspect="1"/>
          </p:cNvPicPr>
          <p:nvPr>
            <p:ph idx="1"/>
          </p:nvPr>
        </p:nvPicPr>
        <p:blipFill>
          <a:blip r:embed="rId2"/>
          <a:stretch>
            <a:fillRect/>
          </a:stretch>
        </p:blipFill>
        <p:spPr>
          <a:xfrm>
            <a:off x="3439501" y="1825625"/>
            <a:ext cx="5312997" cy="4351338"/>
          </a:xfrm>
          <a:prstGeom prst="rect">
            <a:avLst/>
          </a:prstGeom>
        </p:spPr>
      </p:pic>
    </p:spTree>
    <p:extLst>
      <p:ext uri="{BB962C8B-B14F-4D97-AF65-F5344CB8AC3E}">
        <p14:creationId xmlns:p14="http://schemas.microsoft.com/office/powerpoint/2010/main" val="579305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000" dirty="0" smtClean="0"/>
              <a:t>Incident Workflow History </a:t>
            </a:r>
            <a:r>
              <a:rPr lang="en-US" sz="4000" dirty="0"/>
              <a:t>List</a:t>
            </a:r>
            <a:r>
              <a:rPr lang="en-US" dirty="0"/>
              <a:t/>
            </a:r>
            <a:br>
              <a:rPr lang="en-US" dirty="0"/>
            </a:br>
            <a:r>
              <a:rPr lang="en-US" sz="2800" dirty="0" smtClean="0"/>
              <a:t>This list is empty to start.</a:t>
            </a:r>
            <a:endParaRPr lang="en-US" sz="2800" dirty="0"/>
          </a:p>
        </p:txBody>
      </p:sp>
      <p:pic>
        <p:nvPicPr>
          <p:cNvPr id="2" name="Content Placeholder 1"/>
          <p:cNvPicPr>
            <a:picLocks noGrp="1" noChangeAspect="1"/>
          </p:cNvPicPr>
          <p:nvPr>
            <p:ph idx="1"/>
          </p:nvPr>
        </p:nvPicPr>
        <p:blipFill>
          <a:blip r:embed="rId2"/>
          <a:stretch>
            <a:fillRect/>
          </a:stretch>
        </p:blipFill>
        <p:spPr>
          <a:xfrm>
            <a:off x="1523604" y="2721023"/>
            <a:ext cx="9144792" cy="2560542"/>
          </a:xfrm>
          <a:prstGeom prst="rect">
            <a:avLst/>
          </a:prstGeom>
        </p:spPr>
      </p:pic>
    </p:spTree>
    <p:extLst>
      <p:ext uri="{BB962C8B-B14F-4D97-AF65-F5344CB8AC3E}">
        <p14:creationId xmlns:p14="http://schemas.microsoft.com/office/powerpoint/2010/main" val="843301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View Repair Task Email sent to Ron </a:t>
            </a:r>
            <a:r>
              <a:rPr lang="en-US" dirty="0"/>
              <a:t>Gabel</a:t>
            </a:r>
            <a:br>
              <a:rPr lang="en-US" dirty="0"/>
            </a:br>
            <a:r>
              <a:rPr lang="en-US" sz="2400" dirty="0"/>
              <a:t>Log in with Repair Person account to see the email</a:t>
            </a:r>
          </a:p>
        </p:txBody>
      </p:sp>
      <p:pic>
        <p:nvPicPr>
          <p:cNvPr id="4" name="Content Placeholder 3"/>
          <p:cNvPicPr>
            <a:picLocks noGrp="1" noChangeAspect="1"/>
          </p:cNvPicPr>
          <p:nvPr>
            <p:ph idx="1"/>
          </p:nvPr>
        </p:nvPicPr>
        <p:blipFill>
          <a:blip r:embed="rId2"/>
          <a:stretch>
            <a:fillRect/>
          </a:stretch>
        </p:blipFill>
        <p:spPr>
          <a:xfrm>
            <a:off x="1942740" y="2149473"/>
            <a:ext cx="8306520" cy="3703641"/>
          </a:xfrm>
          <a:prstGeom prst="rect">
            <a:avLst/>
          </a:prstGeom>
        </p:spPr>
      </p:pic>
    </p:spTree>
    <p:extLst>
      <p:ext uri="{BB962C8B-B14F-4D97-AF65-F5344CB8AC3E}">
        <p14:creationId xmlns:p14="http://schemas.microsoft.com/office/powerpoint/2010/main" val="1976616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Open in Repair App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19142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Repair App</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1456611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Sign In</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822580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the Repair Incident assigned by the Dispatcher</a:t>
            </a:r>
            <a:endParaRPr lang="en-US" dirty="0"/>
          </a:p>
        </p:txBody>
      </p:sp>
      <p:pic>
        <p:nvPicPr>
          <p:cNvPr id="7" name="Content Placeholder 6"/>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4201714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Dispatcher Comments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280835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Inspector Comments and Photos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3317351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Inspector Comments</a:t>
            </a:r>
            <a:endParaRPr lang="en-US" dirty="0"/>
          </a:p>
        </p:txBody>
      </p:sp>
      <p:pic>
        <p:nvPicPr>
          <p:cNvPr id="5" name="Content Placeholder 4"/>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773143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Photo</a:t>
            </a:r>
            <a:endParaRPr lang="en-US" dirty="0"/>
          </a:p>
        </p:txBody>
      </p:sp>
      <p:pic>
        <p:nvPicPr>
          <p:cNvPr id="4" name="Content Placeholder 3"/>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1939486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Photo Full Size, Click X to Close</a:t>
            </a:r>
            <a:endParaRPr lang="en-US" dirty="0"/>
          </a:p>
        </p:txBody>
      </p:sp>
      <p:pic>
        <p:nvPicPr>
          <p:cNvPr id="4" name="Content Placeholder 3"/>
          <p:cNvPicPr>
            <a:picLocks noGrp="1" noChangeAspect="1"/>
          </p:cNvPicPr>
          <p:nvPr>
            <p:ph idx="1"/>
          </p:nvPr>
        </p:nvPicPr>
        <p:blipFill>
          <a:blip r:embed="rId2"/>
          <a:stretch>
            <a:fillRect/>
          </a:stretch>
        </p:blipFill>
        <p:spPr>
          <a:xfrm>
            <a:off x="3279234" y="1825625"/>
            <a:ext cx="5633532" cy="4351338"/>
          </a:xfrm>
          <a:prstGeom prst="rect">
            <a:avLst/>
          </a:prstGeom>
        </p:spPr>
      </p:pic>
    </p:spTree>
    <p:extLst>
      <p:ext uri="{BB962C8B-B14F-4D97-AF65-F5344CB8AC3E}">
        <p14:creationId xmlns:p14="http://schemas.microsoft.com/office/powerpoint/2010/main" val="1385424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000" dirty="0" smtClean="0"/>
              <a:t>Incident Workflow Tasks </a:t>
            </a:r>
            <a:r>
              <a:rPr lang="en-US" sz="4000" dirty="0"/>
              <a:t>List</a:t>
            </a:r>
            <a:br>
              <a:rPr lang="en-US" sz="4000" dirty="0"/>
            </a:br>
            <a:r>
              <a:rPr lang="en-US" sz="2800" dirty="0"/>
              <a:t>This list is empty to start.</a:t>
            </a:r>
          </a:p>
        </p:txBody>
      </p:sp>
      <p:pic>
        <p:nvPicPr>
          <p:cNvPr id="2" name="Content Placeholder 1"/>
          <p:cNvPicPr>
            <a:picLocks noGrp="1" noChangeAspect="1"/>
          </p:cNvPicPr>
          <p:nvPr>
            <p:ph idx="1"/>
          </p:nvPr>
        </p:nvPicPr>
        <p:blipFill>
          <a:blip r:embed="rId2"/>
          <a:stretch>
            <a:fillRect/>
          </a:stretch>
        </p:blipFill>
        <p:spPr>
          <a:xfrm>
            <a:off x="3722164" y="2553368"/>
            <a:ext cx="4747671" cy="2895851"/>
          </a:xfrm>
          <a:prstGeom prst="rect">
            <a:avLst/>
          </a:prstGeom>
        </p:spPr>
      </p:pic>
    </p:spTree>
    <p:extLst>
      <p:ext uri="{BB962C8B-B14F-4D97-AF65-F5344CB8AC3E}">
        <p14:creationId xmlns:p14="http://schemas.microsoft.com/office/powerpoint/2010/main" val="2187767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Add Comment And Photos</a:t>
            </a:r>
            <a:endParaRPr lang="en-US" dirty="0"/>
          </a:p>
        </p:txBody>
      </p:sp>
      <p:pic>
        <p:nvPicPr>
          <p:cNvPr id="5" name="Content Placeholder 4"/>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271305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Repair</a:t>
            </a:r>
            <a:endParaRPr lang="en-US" dirty="0"/>
          </a:p>
        </p:txBody>
      </p:sp>
      <p:pic>
        <p:nvPicPr>
          <p:cNvPr id="5" name="Content Placeholder 4"/>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3542644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list updated with Repair comments, Status, and Repair Completed date</a:t>
            </a:r>
            <a:endParaRPr lang="en-US" dirty="0"/>
          </a:p>
        </p:txBody>
      </p:sp>
      <p:pic>
        <p:nvPicPr>
          <p:cNvPr id="5" name="Content Placeholder 4"/>
          <p:cNvPicPr>
            <a:picLocks noGrp="1" noChangeAspect="1"/>
          </p:cNvPicPr>
          <p:nvPr>
            <p:ph idx="1"/>
          </p:nvPr>
        </p:nvPicPr>
        <p:blipFill>
          <a:blip r:embed="rId2"/>
          <a:stretch>
            <a:fillRect/>
          </a:stretch>
        </p:blipFill>
        <p:spPr>
          <a:xfrm>
            <a:off x="838200" y="2235720"/>
            <a:ext cx="10515600" cy="3531147"/>
          </a:xfrm>
          <a:prstGeom prst="rect">
            <a:avLst/>
          </a:prstGeom>
        </p:spPr>
      </p:pic>
    </p:spTree>
    <p:extLst>
      <p:ext uri="{BB962C8B-B14F-4D97-AF65-F5344CB8AC3E}">
        <p14:creationId xmlns:p14="http://schemas.microsoft.com/office/powerpoint/2010/main" val="1213524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is added to Repair Photos Library</a:t>
            </a:r>
            <a:endParaRPr lang="en-US" dirty="0"/>
          </a:p>
        </p:txBody>
      </p:sp>
      <p:pic>
        <p:nvPicPr>
          <p:cNvPr id="5" name="Content Placeholder 4"/>
          <p:cNvPicPr>
            <a:picLocks noGrp="1" noChangeAspect="1"/>
          </p:cNvPicPr>
          <p:nvPr>
            <p:ph idx="1"/>
          </p:nvPr>
        </p:nvPicPr>
        <p:blipFill>
          <a:blip r:embed="rId2"/>
          <a:stretch>
            <a:fillRect/>
          </a:stretch>
        </p:blipFill>
        <p:spPr>
          <a:xfrm>
            <a:off x="838200" y="2557066"/>
            <a:ext cx="10515600" cy="2888455"/>
          </a:xfrm>
          <a:prstGeom prst="rect">
            <a:avLst/>
          </a:prstGeom>
        </p:spPr>
      </p:pic>
    </p:spTree>
    <p:extLst>
      <p:ext uri="{BB962C8B-B14F-4D97-AF65-F5344CB8AC3E}">
        <p14:creationId xmlns:p14="http://schemas.microsoft.com/office/powerpoint/2010/main" val="2759759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for Repair Person is completed</a:t>
            </a:r>
            <a:br>
              <a:rPr lang="en-US" dirty="0" smtClean="0"/>
            </a:br>
            <a:r>
              <a:rPr lang="en-US" dirty="0" smtClean="0"/>
              <a:t>Workflow Task for Dispatcher is created</a:t>
            </a:r>
            <a:endParaRPr lang="en-US" dirty="0"/>
          </a:p>
        </p:txBody>
      </p:sp>
      <p:pic>
        <p:nvPicPr>
          <p:cNvPr id="4" name="Content Placeholder 3"/>
          <p:cNvPicPr>
            <a:picLocks noGrp="1" noChangeAspect="1"/>
          </p:cNvPicPr>
          <p:nvPr>
            <p:ph idx="1"/>
          </p:nvPr>
        </p:nvPicPr>
        <p:blipFill>
          <a:blip r:embed="rId2"/>
          <a:stretch>
            <a:fillRect/>
          </a:stretch>
        </p:blipFill>
        <p:spPr>
          <a:xfrm>
            <a:off x="3010622" y="1995488"/>
            <a:ext cx="6170756" cy="3945237"/>
          </a:xfrm>
          <a:prstGeom prst="rect">
            <a:avLst/>
          </a:prstGeom>
        </p:spPr>
      </p:pic>
    </p:spTree>
    <p:extLst>
      <p:ext uri="{BB962C8B-B14F-4D97-AF65-F5344CB8AC3E}">
        <p14:creationId xmlns:p14="http://schemas.microsoft.com/office/powerpoint/2010/main" val="2066742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Email is sent to Dispatcher to approve repair </a:t>
            </a:r>
            <a:br>
              <a:rPr lang="en-US" dirty="0" smtClean="0"/>
            </a:br>
            <a:r>
              <a:rPr lang="en-US" sz="2400" dirty="0"/>
              <a:t>Log in with Dispatcher account to see the email</a:t>
            </a:r>
          </a:p>
        </p:txBody>
      </p:sp>
      <p:pic>
        <p:nvPicPr>
          <p:cNvPr id="4" name="Content Placeholder 3"/>
          <p:cNvPicPr>
            <a:picLocks noGrp="1" noChangeAspect="1"/>
          </p:cNvPicPr>
          <p:nvPr>
            <p:ph idx="1"/>
          </p:nvPr>
        </p:nvPicPr>
        <p:blipFill>
          <a:blip r:embed="rId2"/>
          <a:stretch>
            <a:fillRect/>
          </a:stretch>
        </p:blipFill>
        <p:spPr>
          <a:xfrm>
            <a:off x="1923688" y="2248542"/>
            <a:ext cx="8344623" cy="3505504"/>
          </a:xfrm>
          <a:prstGeom prst="rect">
            <a:avLst/>
          </a:prstGeom>
        </p:spPr>
      </p:pic>
    </p:spTree>
    <p:extLst>
      <p:ext uri="{BB962C8B-B14F-4D97-AF65-F5344CB8AC3E}">
        <p14:creationId xmlns:p14="http://schemas.microsoft.com/office/powerpoint/2010/main" val="2850368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a:t>
            </a:r>
            <a:r>
              <a:rPr lang="en-US" dirty="0"/>
              <a:t>Property Management My App </a:t>
            </a:r>
            <a:r>
              <a:rPr lang="en-US" dirty="0" smtClean="0"/>
              <a:t>and click Repair Complete</a:t>
            </a:r>
            <a:endParaRPr lang="en-US" dirty="0"/>
          </a:p>
        </p:txBody>
      </p:sp>
      <p:pic>
        <p:nvPicPr>
          <p:cNvPr id="4" name="Content Placeholder 3"/>
          <p:cNvPicPr>
            <a:picLocks noGrp="1" noChangeAspect="1"/>
          </p:cNvPicPr>
          <p:nvPr>
            <p:ph idx="1"/>
          </p:nvPr>
        </p:nvPicPr>
        <p:blipFill>
          <a:blip r:embed="rId2"/>
          <a:stretch>
            <a:fillRect/>
          </a:stretch>
        </p:blipFill>
        <p:spPr>
          <a:xfrm>
            <a:off x="2253676" y="1825625"/>
            <a:ext cx="7684648" cy="4351338"/>
          </a:xfrm>
          <a:prstGeom prst="rect">
            <a:avLst/>
          </a:prstGeom>
        </p:spPr>
      </p:pic>
    </p:spTree>
    <p:extLst>
      <p:ext uri="{BB962C8B-B14F-4D97-AF65-F5344CB8AC3E}">
        <p14:creationId xmlns:p14="http://schemas.microsoft.com/office/powerpoint/2010/main" val="2159861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Approved</a:t>
            </a:r>
            <a:endParaRPr lang="en-US" dirty="0"/>
          </a:p>
        </p:txBody>
      </p:sp>
      <p:pic>
        <p:nvPicPr>
          <p:cNvPr id="4" name="Content Placeholder 3"/>
          <p:cNvPicPr>
            <a:picLocks noGrp="1" noChangeAspect="1"/>
          </p:cNvPicPr>
          <p:nvPr>
            <p:ph idx="1"/>
          </p:nvPr>
        </p:nvPicPr>
        <p:blipFill>
          <a:blip r:embed="rId2"/>
          <a:stretch>
            <a:fillRect/>
          </a:stretch>
        </p:blipFill>
        <p:spPr>
          <a:xfrm>
            <a:off x="2253676" y="1825625"/>
            <a:ext cx="7684648" cy="4351338"/>
          </a:xfrm>
          <a:prstGeom prst="rect">
            <a:avLst/>
          </a:prstGeom>
        </p:spPr>
      </p:pic>
    </p:spTree>
    <p:extLst>
      <p:ext uri="{BB962C8B-B14F-4D97-AF65-F5344CB8AC3E}">
        <p14:creationId xmlns:p14="http://schemas.microsoft.com/office/powerpoint/2010/main" val="515703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 all data and images and click Approve Repair</a:t>
            </a:r>
            <a:endParaRPr lang="en-US" dirty="0"/>
          </a:p>
        </p:txBody>
      </p:sp>
      <p:pic>
        <p:nvPicPr>
          <p:cNvPr id="4" name="Content Placeholder 3"/>
          <p:cNvPicPr>
            <a:picLocks noGrp="1" noChangeAspect="1"/>
          </p:cNvPicPr>
          <p:nvPr>
            <p:ph idx="1"/>
          </p:nvPr>
        </p:nvPicPr>
        <p:blipFill>
          <a:blip r:embed="rId2"/>
          <a:stretch>
            <a:fillRect/>
          </a:stretch>
        </p:blipFill>
        <p:spPr>
          <a:xfrm>
            <a:off x="4106456" y="1825625"/>
            <a:ext cx="3979088" cy="4351338"/>
          </a:xfrm>
          <a:prstGeom prst="rect">
            <a:avLst/>
          </a:prstGeom>
        </p:spPr>
      </p:pic>
    </p:spTree>
    <p:extLst>
      <p:ext uri="{BB962C8B-B14F-4D97-AF65-F5344CB8AC3E}">
        <p14:creationId xmlns:p14="http://schemas.microsoft.com/office/powerpoint/2010/main" val="2144722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a:t>
            </a:r>
            <a:r>
              <a:rPr lang="en-US" dirty="0"/>
              <a:t>Property Management My App </a:t>
            </a:r>
            <a:r>
              <a:rPr lang="en-US" dirty="0" smtClean="0"/>
              <a:t>and click Repair Complete to see completed status</a:t>
            </a:r>
            <a:endParaRPr lang="en-US" dirty="0"/>
          </a:p>
        </p:txBody>
      </p:sp>
      <p:pic>
        <p:nvPicPr>
          <p:cNvPr id="6" name="Content Placeholder 5"/>
          <p:cNvPicPr>
            <a:picLocks noGrp="1" noChangeAspect="1"/>
          </p:cNvPicPr>
          <p:nvPr>
            <p:ph idx="1"/>
          </p:nvPr>
        </p:nvPicPr>
        <p:blipFill>
          <a:blip r:embed="rId2"/>
          <a:stretch>
            <a:fillRect/>
          </a:stretch>
        </p:blipFill>
        <p:spPr>
          <a:xfrm>
            <a:off x="2011070" y="1825625"/>
            <a:ext cx="8169859" cy="4351338"/>
          </a:xfrm>
          <a:prstGeom prst="rect">
            <a:avLst/>
          </a:prstGeom>
        </p:spPr>
      </p:pic>
    </p:spTree>
    <p:extLst>
      <p:ext uri="{BB962C8B-B14F-4D97-AF65-F5344CB8AC3E}">
        <p14:creationId xmlns:p14="http://schemas.microsoft.com/office/powerpoint/2010/main" val="4021200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Inspection </a:t>
            </a:r>
            <a:r>
              <a:rPr lang="en-US" dirty="0"/>
              <a:t>Comments</a:t>
            </a:r>
            <a:br>
              <a:rPr lang="en-US" dirty="0"/>
            </a:br>
            <a:r>
              <a:rPr lang="en-US" sz="3100" dirty="0"/>
              <a:t>The </a:t>
            </a:r>
            <a:r>
              <a:rPr lang="en-US" sz="3100" dirty="0"/>
              <a:t>Property Management My </a:t>
            </a:r>
            <a:r>
              <a:rPr lang="en-US" sz="3100" dirty="0"/>
              <a:t>App provisions the data in this list.  Make sure your list matches the data pictured below.</a:t>
            </a:r>
          </a:p>
        </p:txBody>
      </p:sp>
      <p:pic>
        <p:nvPicPr>
          <p:cNvPr id="2" name="Content Placeholder 1"/>
          <p:cNvPicPr>
            <a:picLocks noGrp="1" noChangeAspect="1"/>
          </p:cNvPicPr>
          <p:nvPr>
            <p:ph idx="1"/>
          </p:nvPr>
        </p:nvPicPr>
        <p:blipFill>
          <a:blip r:embed="rId2"/>
          <a:stretch>
            <a:fillRect/>
          </a:stretch>
        </p:blipFill>
        <p:spPr>
          <a:xfrm>
            <a:off x="4015559" y="2290455"/>
            <a:ext cx="4160881" cy="3421677"/>
          </a:xfrm>
          <a:prstGeom prst="rect">
            <a:avLst/>
          </a:prstGeom>
        </p:spPr>
      </p:pic>
    </p:spTree>
    <p:extLst>
      <p:ext uri="{BB962C8B-B14F-4D97-AF65-F5344CB8AC3E}">
        <p14:creationId xmlns:p14="http://schemas.microsoft.com/office/powerpoint/2010/main" val="327627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for Dispatcher is completed</a:t>
            </a:r>
            <a:endParaRPr lang="en-US" dirty="0"/>
          </a:p>
        </p:txBody>
      </p:sp>
      <p:pic>
        <p:nvPicPr>
          <p:cNvPr id="5" name="Content Placeholder 4"/>
          <p:cNvPicPr>
            <a:picLocks noGrp="1" noChangeAspect="1"/>
          </p:cNvPicPr>
          <p:nvPr>
            <p:ph idx="1"/>
          </p:nvPr>
        </p:nvPicPr>
        <p:blipFill>
          <a:blip r:embed="rId2"/>
          <a:stretch>
            <a:fillRect/>
          </a:stretch>
        </p:blipFill>
        <p:spPr>
          <a:xfrm>
            <a:off x="3531648" y="2488593"/>
            <a:ext cx="5128704" cy="3025402"/>
          </a:xfrm>
          <a:prstGeom prst="rect">
            <a:avLst/>
          </a:prstGeom>
        </p:spPr>
      </p:pic>
    </p:spTree>
    <p:extLst>
      <p:ext uri="{BB962C8B-B14F-4D97-AF65-F5344CB8AC3E}">
        <p14:creationId xmlns:p14="http://schemas.microsoft.com/office/powerpoint/2010/main" val="647763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is updated with Repair Approved Status and Date</a:t>
            </a:r>
            <a:endParaRPr lang="en-US" dirty="0"/>
          </a:p>
        </p:txBody>
      </p:sp>
      <p:pic>
        <p:nvPicPr>
          <p:cNvPr id="4" name="Content Placeholder 3"/>
          <p:cNvPicPr>
            <a:picLocks noGrp="1" noChangeAspect="1"/>
          </p:cNvPicPr>
          <p:nvPr>
            <p:ph idx="1"/>
          </p:nvPr>
        </p:nvPicPr>
        <p:blipFill>
          <a:blip r:embed="rId2"/>
          <a:stretch>
            <a:fillRect/>
          </a:stretch>
        </p:blipFill>
        <p:spPr>
          <a:xfrm>
            <a:off x="838200" y="2253421"/>
            <a:ext cx="10515600" cy="3495746"/>
          </a:xfrm>
          <a:prstGeom prst="rect">
            <a:avLst/>
          </a:prstGeom>
        </p:spPr>
      </p:pic>
    </p:spTree>
    <p:extLst>
      <p:ext uri="{BB962C8B-B14F-4D97-AF65-F5344CB8AC3E}">
        <p14:creationId xmlns:p14="http://schemas.microsoft.com/office/powerpoint/2010/main" val="1362306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History is updated to close workflow</a:t>
            </a:r>
            <a:endParaRPr lang="en-US" dirty="0"/>
          </a:p>
        </p:txBody>
      </p:sp>
      <p:pic>
        <p:nvPicPr>
          <p:cNvPr id="4" name="Content Placeholder 3"/>
          <p:cNvPicPr>
            <a:picLocks noGrp="1" noChangeAspect="1"/>
          </p:cNvPicPr>
          <p:nvPr>
            <p:ph idx="1"/>
          </p:nvPr>
        </p:nvPicPr>
        <p:blipFill>
          <a:blip r:embed="rId2"/>
          <a:stretch>
            <a:fillRect/>
          </a:stretch>
        </p:blipFill>
        <p:spPr>
          <a:xfrm>
            <a:off x="838200" y="3221215"/>
            <a:ext cx="10515600" cy="1560157"/>
          </a:xfrm>
          <a:prstGeom prst="rect">
            <a:avLst/>
          </a:prstGeom>
        </p:spPr>
      </p:pic>
    </p:spTree>
    <p:extLst>
      <p:ext uri="{BB962C8B-B14F-4D97-AF65-F5344CB8AC3E}">
        <p14:creationId xmlns:p14="http://schemas.microsoft.com/office/powerpoint/2010/main" val="4004673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Repair Report Email is sent to Dispatcher and Property Owner</a:t>
            </a:r>
            <a:br>
              <a:rPr lang="en-US" dirty="0" smtClean="0"/>
            </a:br>
            <a:r>
              <a:rPr lang="en-US" sz="2700" dirty="0"/>
              <a:t>Log in with Dispatcher account to see the email</a:t>
            </a:r>
          </a:p>
        </p:txBody>
      </p:sp>
      <p:pic>
        <p:nvPicPr>
          <p:cNvPr id="4" name="Content Placeholder 3"/>
          <p:cNvPicPr>
            <a:picLocks noGrp="1" noChangeAspect="1"/>
          </p:cNvPicPr>
          <p:nvPr>
            <p:ph idx="1"/>
          </p:nvPr>
        </p:nvPicPr>
        <p:blipFill>
          <a:blip r:embed="rId2"/>
          <a:stretch>
            <a:fillRect/>
          </a:stretch>
        </p:blipFill>
        <p:spPr>
          <a:xfrm>
            <a:off x="1736196" y="1825625"/>
            <a:ext cx="8719607" cy="4351338"/>
          </a:xfrm>
          <a:prstGeom prst="rect">
            <a:avLst/>
          </a:prstGeom>
        </p:spPr>
      </p:pic>
    </p:spTree>
    <p:extLst>
      <p:ext uri="{BB962C8B-B14F-4D97-AF65-F5344CB8AC3E}">
        <p14:creationId xmlns:p14="http://schemas.microsoft.com/office/powerpoint/2010/main" val="159867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6275294" cy="6000096"/>
          </a:xfrm>
        </p:spPr>
        <p:txBody>
          <a:bodyPr>
            <a:normAutofit fontScale="90000"/>
          </a:bodyPr>
          <a:lstStyle/>
          <a:p>
            <a:r>
              <a:rPr lang="en-US" dirty="0" smtClean="0"/>
              <a:t>Inspections </a:t>
            </a:r>
            <a:r>
              <a:rPr lang="en-US" dirty="0"/>
              <a:t>List</a:t>
            </a:r>
            <a:br>
              <a:rPr lang="en-US" dirty="0"/>
            </a:br>
            <a:r>
              <a:rPr lang="en-US" sz="2700" dirty="0"/>
              <a:t>The </a:t>
            </a:r>
            <a:r>
              <a:rPr lang="en-US" sz="2700" dirty="0"/>
              <a:t>Property Management My App </a:t>
            </a:r>
            <a:r>
              <a:rPr lang="en-US" sz="2700" dirty="0"/>
              <a:t>provisions the data in this list.  Make sure your list matches the data pictured </a:t>
            </a:r>
            <a:r>
              <a:rPr lang="en-US" sz="2700" dirty="0" smtClean="0"/>
              <a:t>below and create the list items described below.</a:t>
            </a:r>
            <a:br>
              <a:rPr lang="en-US" sz="2700" dirty="0" smtClean="0"/>
            </a:br>
            <a:r>
              <a:rPr lang="en-US" dirty="0" smtClean="0"/>
              <a:t/>
            </a:r>
            <a:br>
              <a:rPr lang="en-US" dirty="0" smtClean="0"/>
            </a:br>
            <a:r>
              <a:rPr lang="en-US" sz="2000" dirty="0" smtClean="0"/>
              <a:t>This is this list you seed with an Inspection before you do the demo.  The arrow below indicates the inspection that will be used in the demo.  This Inspection (16), and the two below it in the list (17 and 20) are ones I manually added to support the demo.  You will add the same ones and adjust the dates accordingly.</a:t>
            </a:r>
            <a:br>
              <a:rPr lang="en-US" sz="2000" dirty="0" smtClean="0"/>
            </a:br>
            <a:r>
              <a:rPr lang="en-US" sz="2000" dirty="0" smtClean="0"/>
              <a:t/>
            </a:r>
            <a:br>
              <a:rPr lang="en-US" sz="2000" dirty="0" smtClean="0"/>
            </a:br>
            <a:r>
              <a:rPr lang="en-US" sz="2000" dirty="0" smtClean="0"/>
              <a:t>The date for the inspection used in the demo should be the same as the day you do the demo.  The time for this inspection should be after the demo will occur.  For example, if your demo is on October 24 at 10AM then setting 10/24/2014 and 1PM is the correct way to set up the inspection you use in the demo.  You must select Rob Barker for the inspector and Property Id 1.</a:t>
            </a:r>
            <a:br>
              <a:rPr lang="en-US" sz="2000" dirty="0" smtClean="0"/>
            </a:br>
            <a:r>
              <a:rPr lang="en-US" sz="2000" dirty="0" smtClean="0"/>
              <a:t/>
            </a:r>
            <a:br>
              <a:rPr lang="en-US" sz="2000" dirty="0" smtClean="0"/>
            </a:br>
            <a:r>
              <a:rPr lang="en-US" sz="2000" dirty="0" smtClean="0"/>
              <a:t>The two inspections at the end of the list are added to populate data in the upcoming inspections category in the apps used in the demo.</a:t>
            </a:r>
            <a:endParaRPr lang="en-US" sz="2000" dirty="0"/>
          </a:p>
        </p:txBody>
      </p:sp>
      <p:pic>
        <p:nvPicPr>
          <p:cNvPr id="2" name="Content Placeholder 1"/>
          <p:cNvPicPr>
            <a:picLocks noGrp="1" noChangeAspect="1"/>
          </p:cNvPicPr>
          <p:nvPr>
            <p:ph idx="1"/>
          </p:nvPr>
        </p:nvPicPr>
        <p:blipFill>
          <a:blip r:embed="rId2"/>
          <a:stretch>
            <a:fillRect/>
          </a:stretch>
        </p:blipFill>
        <p:spPr>
          <a:xfrm>
            <a:off x="7507509" y="682623"/>
            <a:ext cx="4245220" cy="5449849"/>
          </a:xfrm>
          <a:prstGeom prst="rect">
            <a:avLst/>
          </a:prstGeom>
        </p:spPr>
      </p:pic>
    </p:spTree>
    <p:extLst>
      <p:ext uri="{BB962C8B-B14F-4D97-AF65-F5344CB8AC3E}">
        <p14:creationId xmlns:p14="http://schemas.microsoft.com/office/powerpoint/2010/main" val="931546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Inspectors List</a:t>
            </a:r>
            <a:br>
              <a:rPr lang="en-US" dirty="0" smtClean="0"/>
            </a:br>
            <a:r>
              <a:rPr lang="en-US" sz="3100" dirty="0"/>
              <a:t>The </a:t>
            </a:r>
            <a:r>
              <a:rPr lang="en-US" sz="3100" dirty="0"/>
              <a:t>Property Management My App </a:t>
            </a:r>
            <a:r>
              <a:rPr lang="en-US" sz="3100" dirty="0"/>
              <a:t>provisions the data in this list.  Make sure your list matches the data pictured below</a:t>
            </a:r>
            <a:r>
              <a:rPr lang="en-US" sz="3100" dirty="0" smtClean="0"/>
              <a:t>.  This list is read only so you should never modify it or have to clean it out.</a:t>
            </a:r>
            <a:endParaRPr lang="en-US" sz="3100" dirty="0"/>
          </a:p>
        </p:txBody>
      </p:sp>
      <p:pic>
        <p:nvPicPr>
          <p:cNvPr id="2" name="Content Placeholder 1"/>
          <p:cNvPicPr>
            <a:picLocks noGrp="1" noChangeAspect="1"/>
          </p:cNvPicPr>
          <p:nvPr>
            <p:ph idx="1"/>
          </p:nvPr>
        </p:nvPicPr>
        <p:blipFill>
          <a:blip r:embed="rId2"/>
          <a:stretch>
            <a:fillRect/>
          </a:stretch>
        </p:blipFill>
        <p:spPr>
          <a:xfrm>
            <a:off x="4057473" y="3014418"/>
            <a:ext cx="4077053" cy="1973751"/>
          </a:xfrm>
          <a:prstGeom prst="rect">
            <a:avLst/>
          </a:prstGeom>
        </p:spPr>
      </p:pic>
    </p:spTree>
    <p:extLst>
      <p:ext uri="{BB962C8B-B14F-4D97-AF65-F5344CB8AC3E}">
        <p14:creationId xmlns:p14="http://schemas.microsoft.com/office/powerpoint/2010/main" val="1223214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552</Words>
  <Application>Microsoft Office PowerPoint</Application>
  <PresentationFormat>Widescreen</PresentationFormat>
  <Paragraphs>79</Paragraphs>
  <Slides>73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Calibri Light</vt:lpstr>
      <vt:lpstr>Office Theme</vt:lpstr>
      <vt:lpstr>Property Inspection Demo</vt:lpstr>
      <vt:lpstr>Preparing The Data</vt:lpstr>
      <vt:lpstr>Preparing Calendars</vt:lpstr>
      <vt:lpstr>Incidents List The Property Management My App provisions the data in this list.  Make sure your list matches the data pictured below.</vt:lpstr>
      <vt:lpstr>Incident Workflow History List This list is empty to start.</vt:lpstr>
      <vt:lpstr>Incident Workflow Tasks List This list is empty to start.</vt:lpstr>
      <vt:lpstr>Inspection Comments The Property Management My App provisions the data in this list.  Make sure your list matches the data pictured below.</vt:lpstr>
      <vt:lpstr>Inspections List The Property Management My App provisions the data in this list.  Make sure your list matches the data pictured below and create the list items described below.  This is this list you seed with an Inspection before you do the demo.  The arrow below indicates the inspection that will be used in the demo.  This Inspection (16), and the two below it in the list (17 and 20) are ones I manually added to support the demo.  You will add the same ones and adjust the dates accordingly.  The date for the inspection used in the demo should be the same as the day you do the demo.  The time for this inspection should be after the demo will occur.  For example, if your demo is on October 24 at 10AM then setting 10/24/2014 and 1PM is the correct way to set up the inspection you use in the demo.  You must select Rob Barker for the inspector and Property Id 1.  The two inspections at the end of the list are added to populate data in the upcoming inspections category in the apps used in the demo.</vt:lpstr>
      <vt:lpstr>Inspectors List The Property Management My App provisions the data in this list.  Make sure your list matches the data pictured below.  This list is read only so you should never modify it or have to clean it out.</vt:lpstr>
      <vt:lpstr>Properties List The Property Management My App provisions the data in this list.  Make sure your list matches the data pictured below.  This list is read only so you should never modify it or have to clean it out.</vt:lpstr>
      <vt:lpstr>Property Photos The Property Management My App provisions the data in this list.  Make sure your list matches the data pictured below.  The Name values will differ in your tenancy.</vt:lpstr>
      <vt:lpstr>Repair People The Property Management My App provisions the data in this list.  Make sure your list matches the data pictured below.  This list is read only so you should never modify it or have to clean it out.  The Email address domain will match your tenancy.</vt:lpstr>
      <vt:lpstr>Repair Photos The Property Management My App provisions the data in this list.  Make sure your list matches the data pictured below.  The Name values will differ in your tenancy.</vt:lpstr>
      <vt:lpstr>Room Inspection Photos The Property Management My App provisions the data in this list.  Make sure your list matches the data pictured below.  The Name values will differ in your tenancy. </vt:lpstr>
      <vt:lpstr>Rooms List.   The Property Management My App provisions the data in this list. The Rooms list has 35 entries. This list is read only so you should never modify it or have to clean it out. </vt:lpstr>
      <vt:lpstr>Walkthrough</vt:lpstr>
      <vt:lpstr>Open Inspection App On iPad</vt:lpstr>
      <vt:lpstr>Click Sign In</vt:lpstr>
      <vt:lpstr>Enter Credentials Click Keep Me Signed In Click Sign In</vt:lpstr>
      <vt:lpstr>Click Inspection With Plus Icon</vt:lpstr>
      <vt:lpstr>Select Bathroom 1</vt:lpstr>
      <vt:lpstr>Click Comments</vt:lpstr>
      <vt:lpstr>Click Camera</vt:lpstr>
      <vt:lpstr>Select Photo On Simulator Or Take Picture On iPad</vt:lpstr>
      <vt:lpstr>Enter Comments</vt:lpstr>
      <vt:lpstr>Click Done</vt:lpstr>
      <vt:lpstr>Picture is Uploaded</vt:lpstr>
      <vt:lpstr>Inspection Comment is created in Inspection Comments List</vt:lpstr>
      <vt:lpstr>Photo is added to Room Inspection Photos Library</vt:lpstr>
      <vt:lpstr>Select Bathroom 2</vt:lpstr>
      <vt:lpstr>Click Incidents</vt:lpstr>
      <vt:lpstr>Just like you did in the Inspection Comments popup, take a picture and enter comments.  Then, select an Incident Type and click Done.</vt:lpstr>
      <vt:lpstr>Incident is created in Incidents List</vt:lpstr>
      <vt:lpstr>Photo is added to Room Inspection Photos Library</vt:lpstr>
      <vt:lpstr>Workflow Task is created for Dispatcher</vt:lpstr>
      <vt:lpstr>Click Finalize Inspection</vt:lpstr>
      <vt:lpstr>Get Confirmation</vt:lpstr>
      <vt:lpstr>Inspection is updated with Finalized Date</vt:lpstr>
      <vt:lpstr>Inspection report email is sent to property owner and dispatcher Log in with Dispatcher account to see the email</vt:lpstr>
      <vt:lpstr>Email with Task to Assign Repair Person is sent to dispatcher Log in with Dispatcher account to see the email</vt:lpstr>
      <vt:lpstr>Open Property Management My App Dashboard, click Need Repair</vt:lpstr>
      <vt:lpstr>Click Not Scheduled</vt:lpstr>
      <vt:lpstr>Enter comments, select Ron Gabel, select Time, click Schedule Repair</vt:lpstr>
      <vt:lpstr>Incident is updated to reflect Status, Repair Scheduled Date, and Repair Person assigned</vt:lpstr>
      <vt:lpstr>Workflow Task for Dispatcher is completed Workflow Task for Repair Person is created</vt:lpstr>
      <vt:lpstr>Click the header</vt:lpstr>
      <vt:lpstr>Click Need Repair and mention the repair is scheduled</vt:lpstr>
      <vt:lpstr>View Calendar Invite Sent To Ron Gabel And Accept Log in with Repair Person account to see the email</vt:lpstr>
      <vt:lpstr>View Calendar Event</vt:lpstr>
      <vt:lpstr>View Repair Task Email sent to Ron Gabel Log in with Repair Person account to see the email</vt:lpstr>
      <vt:lpstr>Click Open in Repair App</vt:lpstr>
      <vt:lpstr>Open Repair App</vt:lpstr>
      <vt:lpstr>Click Sign In</vt:lpstr>
      <vt:lpstr>Click the Repair Incident assigned by the Dispatcher</vt:lpstr>
      <vt:lpstr>Look at Dispatcher Comments</vt:lpstr>
      <vt:lpstr>Click Inspector Comments and Photos</vt:lpstr>
      <vt:lpstr>Look at Inspector Comments</vt:lpstr>
      <vt:lpstr>Click Photo</vt:lpstr>
      <vt:lpstr>View Photo Full Size, Click X to Close</vt:lpstr>
      <vt:lpstr>Click Add Comment And Photos</vt:lpstr>
      <vt:lpstr>Click Finalize Repair</vt:lpstr>
      <vt:lpstr>Incident list updated with Repair comments, Status, and Repair Completed date</vt:lpstr>
      <vt:lpstr>Photo is added to Repair Photos Library</vt:lpstr>
      <vt:lpstr>Workflow Task for Repair Person is completed Workflow Task for Dispatcher is created</vt:lpstr>
      <vt:lpstr>Email is sent to Dispatcher to approve repair  Log in with Dispatcher account to see the email</vt:lpstr>
      <vt:lpstr>Refresh Property Management My App and click Repair Complete</vt:lpstr>
      <vt:lpstr>Click Not Approved</vt:lpstr>
      <vt:lpstr>Browse all data and images and click Approve Repair</vt:lpstr>
      <vt:lpstr>Refresh Property Management My App and click Repair Complete to see completed status</vt:lpstr>
      <vt:lpstr>Workflow Task for Dispatcher is completed</vt:lpstr>
      <vt:lpstr>Incident is updated with Repair Approved Status and Date</vt:lpstr>
      <vt:lpstr>Workflow History is updated to close workflow</vt:lpstr>
      <vt:lpstr>Repair Report Email is sent to Dispatcher and Property Owner Log in with Dispatcher account to see the email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Prep and Walkthrough</dc:title>
  <dc:creator>Todd Baginski</dc:creator>
  <cp:lastModifiedBy>Todd Baginski</cp:lastModifiedBy>
  <cp:revision>36</cp:revision>
  <dcterms:created xsi:type="dcterms:W3CDTF">2014-10-24T19:08:31Z</dcterms:created>
  <dcterms:modified xsi:type="dcterms:W3CDTF">2014-11-11T18:00:59Z</dcterms:modified>
</cp:coreProperties>
</file>